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0" r:id="rId2"/>
    <p:sldId id="355" r:id="rId3"/>
    <p:sldId id="342" r:id="rId4"/>
    <p:sldId id="261" r:id="rId5"/>
    <p:sldId id="334" r:id="rId6"/>
    <p:sldId id="335" r:id="rId7"/>
    <p:sldId id="339" r:id="rId8"/>
    <p:sldId id="340" r:id="rId9"/>
    <p:sldId id="338" r:id="rId10"/>
    <p:sldId id="341" r:id="rId11"/>
    <p:sldId id="369" r:id="rId12"/>
    <p:sldId id="366" r:id="rId13"/>
    <p:sldId id="367" r:id="rId14"/>
    <p:sldId id="365" r:id="rId15"/>
    <p:sldId id="361" r:id="rId16"/>
    <p:sldId id="364" r:id="rId17"/>
    <p:sldId id="327" r:id="rId18"/>
    <p:sldId id="349" r:id="rId19"/>
    <p:sldId id="353" r:id="rId20"/>
    <p:sldId id="351" r:id="rId21"/>
    <p:sldId id="360" r:id="rId22"/>
    <p:sldId id="336" r:id="rId23"/>
    <p:sldId id="337" r:id="rId24"/>
    <p:sldId id="354" r:id="rId25"/>
    <p:sldId id="352" r:id="rId26"/>
    <p:sldId id="357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7B3"/>
    <a:srgbClr val="005A9A"/>
    <a:srgbClr val="009E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8" d="100"/>
          <a:sy n="118" d="100"/>
        </p:scale>
        <p:origin x="272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5B3FD-B2B3-41BC-8855-58EED0B3B92A}" type="datetimeFigureOut">
              <a:rPr lang="fr-FR" smtClean="0"/>
              <a:t>18/12/2023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C1C158-E155-441F-9F41-5FFC8F6804B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1815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8071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1131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heme" Target="../theme/theme1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wmf"/><Relationship Id="rId9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2" t="541" r="869" b="20325"/>
          <a:stretch/>
        </p:blipFill>
        <p:spPr>
          <a:xfrm>
            <a:off x="0" y="6445274"/>
            <a:ext cx="12204000" cy="412726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50" y="6514174"/>
            <a:ext cx="855784" cy="27203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048E8D5-2E47-4E0B-AC1E-F8016555B54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10" y="6543138"/>
            <a:ext cx="690986" cy="248131"/>
          </a:xfrm>
          <a:prstGeom prst="rect">
            <a:avLst/>
          </a:prstGeom>
        </p:spPr>
      </p:pic>
      <p:pic>
        <p:nvPicPr>
          <p:cNvPr id="6" name="Picture 2" descr="J:\FileHistory\fschmieder@intranet.marum.de\PC-0C9D92606CDE\Data\E\D-MARUM\Logos\Uni OL\unilogo OL white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664" y="6494523"/>
            <a:ext cx="513335" cy="30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J:\FileHistory\fschmieder@intranet.marum.de\PC-0C9D92606CDE\Data\E\D-MARUM\Logos\JUB\Logo JU ohne Schrift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573" y="6488973"/>
            <a:ext cx="328436" cy="31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J:\FileHistory\fschmieder@intranet.marum.de\PC-0C9D92606CDE\Data\E\D-MARUM\Logos\AWI\Neues Logo\awi_logo white.png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778" y="6465510"/>
            <a:ext cx="767642" cy="34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J:\FileHistory\fschmieder@intranet.marum.de\PC-0C9D92606CDE\Data\E\D-MARUM\Logos\MPI\MPI_Logo_white ohne Schrift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201" y="6542955"/>
            <a:ext cx="326306" cy="26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J:\FileHistory\fschmieder@intranet.marum.de\PC-0C9D92606CDE\Data\E\D-MARUM\Logos\Senckenberg\Senckenberg_Logo_RGB white ohne WOB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228" y="6612863"/>
            <a:ext cx="1129754" cy="97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J:\FileHistory\fschmieder@intranet.marum.de\PC-0C9D92606CDE\Data\E\D-MARUM\Logos\ZMT\Neues Logo\ZMT_Logo_SMALL_rgb_white_ohne Schrift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936" y="6554396"/>
            <a:ext cx="684389" cy="214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221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50901" y="4329835"/>
            <a:ext cx="10490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Bahnschrift Condensed" panose="020B0502040204020203" pitchFamily="34" charset="0"/>
              </a:rPr>
              <a:t>Raphaël</a:t>
            </a:r>
            <a:r>
              <a:rPr lang="en-US" dirty="0">
                <a:latin typeface="Bahnschrift Condensed" panose="020B0502040204020203" pitchFamily="34" charset="0"/>
              </a:rPr>
              <a:t> </a:t>
            </a:r>
            <a:r>
              <a:rPr lang="en-US" dirty="0" err="1" smtClean="0">
                <a:latin typeface="Bahnschrift Condensed" panose="020B0502040204020203" pitchFamily="34" charset="0"/>
              </a:rPr>
              <a:t>Morard</a:t>
            </a:r>
            <a:r>
              <a:rPr lang="en-US" dirty="0" smtClean="0">
                <a:latin typeface="Bahnschrift Condensed" panose="020B0502040204020203" pitchFamily="34" charset="0"/>
              </a:rPr>
              <a:t>, </a:t>
            </a:r>
            <a:r>
              <a:rPr lang="en-US" dirty="0">
                <a:latin typeface="Bahnschrift Condensed" panose="020B0502040204020203" pitchFamily="34" charset="0"/>
              </a:rPr>
              <a:t>Kate F. </a:t>
            </a:r>
            <a:r>
              <a:rPr lang="en-US" dirty="0" smtClean="0">
                <a:latin typeface="Bahnschrift Condensed" panose="020B0502040204020203" pitchFamily="34" charset="0"/>
              </a:rPr>
              <a:t>Darling, </a:t>
            </a:r>
            <a:r>
              <a:rPr lang="en-US" dirty="0">
                <a:latin typeface="Bahnschrift Condensed" panose="020B0502040204020203" pitchFamily="34" charset="0"/>
              </a:rPr>
              <a:t>Tristan </a:t>
            </a:r>
            <a:r>
              <a:rPr lang="en-US" dirty="0" err="1" smtClean="0">
                <a:latin typeface="Bahnschrift Condensed" panose="020B0502040204020203" pitchFamily="34" charset="0"/>
              </a:rPr>
              <a:t>Cordier</a:t>
            </a:r>
            <a:r>
              <a:rPr lang="en-US" dirty="0" smtClean="0">
                <a:latin typeface="Bahnschrift Condensed" panose="020B0502040204020203" pitchFamily="34" charset="0"/>
              </a:rPr>
              <a:t>, </a:t>
            </a:r>
            <a:r>
              <a:rPr lang="en-US" dirty="0">
                <a:latin typeface="Bahnschrift Condensed" panose="020B0502040204020203" pitchFamily="34" charset="0"/>
              </a:rPr>
              <a:t>Nicolas </a:t>
            </a:r>
            <a:r>
              <a:rPr lang="en-US" dirty="0" smtClean="0">
                <a:latin typeface="Bahnschrift Condensed" panose="020B0502040204020203" pitchFamily="34" charset="0"/>
              </a:rPr>
              <a:t>Henry, </a:t>
            </a:r>
            <a:r>
              <a:rPr lang="en-US" dirty="0">
                <a:latin typeface="Bahnschrift Condensed" panose="020B0502040204020203" pitchFamily="34" charset="0"/>
              </a:rPr>
              <a:t>Christiane </a:t>
            </a:r>
            <a:r>
              <a:rPr lang="en-US" dirty="0" err="1" smtClean="0">
                <a:latin typeface="Bahnschrift Condensed" panose="020B0502040204020203" pitchFamily="34" charset="0"/>
              </a:rPr>
              <a:t>Hassenrück</a:t>
            </a:r>
            <a:r>
              <a:rPr lang="en-US" dirty="0" smtClean="0">
                <a:latin typeface="Bahnschrift Condensed" panose="020B0502040204020203" pitchFamily="34" charset="0"/>
              </a:rPr>
              <a:t>, </a:t>
            </a:r>
            <a:r>
              <a:rPr lang="en-US" dirty="0">
                <a:latin typeface="Bahnschrift Condensed" panose="020B0502040204020203" pitchFamily="34" charset="0"/>
              </a:rPr>
              <a:t>Chiara </a:t>
            </a:r>
            <a:r>
              <a:rPr lang="en-US" dirty="0" err="1" smtClean="0">
                <a:latin typeface="Bahnschrift Condensed" panose="020B0502040204020203" pitchFamily="34" charset="0"/>
              </a:rPr>
              <a:t>Vanni</a:t>
            </a:r>
            <a:r>
              <a:rPr lang="en-US" dirty="0" smtClean="0">
                <a:latin typeface="Bahnschrift Condensed" panose="020B0502040204020203" pitchFamily="34" charset="0"/>
              </a:rPr>
              <a:t>, </a:t>
            </a:r>
            <a:r>
              <a:rPr lang="en-US" dirty="0" err="1">
                <a:latin typeface="Bahnschrift Condensed" panose="020B0502040204020203" pitchFamily="34" charset="0"/>
              </a:rPr>
              <a:t>Mattia</a:t>
            </a:r>
            <a:r>
              <a:rPr lang="en-US" dirty="0">
                <a:latin typeface="Bahnschrift Condensed" panose="020B0502040204020203" pitchFamily="34" charset="0"/>
              </a:rPr>
              <a:t> </a:t>
            </a:r>
            <a:r>
              <a:rPr lang="en-US" dirty="0" smtClean="0">
                <a:latin typeface="Bahnschrift Condensed" panose="020B0502040204020203" pitchFamily="34" charset="0"/>
              </a:rPr>
              <a:t>Greco, </a:t>
            </a:r>
            <a:r>
              <a:rPr lang="en-US" dirty="0">
                <a:latin typeface="Bahnschrift Condensed" panose="020B0502040204020203" pitchFamily="34" charset="0"/>
              </a:rPr>
              <a:t>Agnes K. M. </a:t>
            </a:r>
            <a:r>
              <a:rPr lang="en-US" dirty="0" smtClean="0">
                <a:latin typeface="Bahnschrift Condensed" panose="020B0502040204020203" pitchFamily="34" charset="0"/>
              </a:rPr>
              <a:t>Weiner, </a:t>
            </a:r>
            <a:r>
              <a:rPr lang="en-US" dirty="0" err="1">
                <a:latin typeface="Bahnschrift Condensed" panose="020B0502040204020203" pitchFamily="34" charset="0"/>
              </a:rPr>
              <a:t>Nele</a:t>
            </a:r>
            <a:r>
              <a:rPr lang="en-US" dirty="0">
                <a:latin typeface="Bahnschrift Condensed" panose="020B0502040204020203" pitchFamily="34" charset="0"/>
              </a:rPr>
              <a:t> M. </a:t>
            </a:r>
            <a:r>
              <a:rPr lang="en-US" dirty="0" err="1" smtClean="0">
                <a:latin typeface="Bahnschrift Condensed" panose="020B0502040204020203" pitchFamily="34" charset="0"/>
              </a:rPr>
              <a:t>Vollmar</a:t>
            </a:r>
            <a:r>
              <a:rPr lang="en-US" dirty="0" smtClean="0">
                <a:latin typeface="Bahnschrift Condensed" panose="020B0502040204020203" pitchFamily="34" charset="0"/>
              </a:rPr>
              <a:t>, </a:t>
            </a:r>
            <a:r>
              <a:rPr lang="en-US" dirty="0">
                <a:latin typeface="Bahnschrift Condensed" panose="020B0502040204020203" pitchFamily="34" charset="0"/>
              </a:rPr>
              <a:t>Tamara </a:t>
            </a:r>
            <a:r>
              <a:rPr lang="en-US" dirty="0" err="1" smtClean="0">
                <a:latin typeface="Bahnschrift Condensed" panose="020B0502040204020203" pitchFamily="34" charset="0"/>
              </a:rPr>
              <a:t>Milivojevic</a:t>
            </a:r>
            <a:r>
              <a:rPr lang="en-US" dirty="0" smtClean="0">
                <a:latin typeface="Bahnschrift Condensed" panose="020B0502040204020203" pitchFamily="34" charset="0"/>
              </a:rPr>
              <a:t>, </a:t>
            </a:r>
            <a:r>
              <a:rPr lang="en-US" dirty="0" err="1">
                <a:latin typeface="Bahnschrift Condensed" panose="020B0502040204020203" pitchFamily="34" charset="0"/>
              </a:rPr>
              <a:t>Shirin</a:t>
            </a:r>
            <a:r>
              <a:rPr lang="en-US" dirty="0">
                <a:latin typeface="Bahnschrift Condensed" panose="020B0502040204020203" pitchFamily="34" charset="0"/>
              </a:rPr>
              <a:t> </a:t>
            </a:r>
            <a:r>
              <a:rPr lang="en-US" dirty="0" err="1">
                <a:latin typeface="Bahnschrift Condensed" panose="020B0502040204020203" pitchFamily="34" charset="0"/>
              </a:rPr>
              <a:t>Nurshan</a:t>
            </a:r>
            <a:r>
              <a:rPr lang="en-US" dirty="0">
                <a:latin typeface="Bahnschrift Condensed" panose="020B0502040204020203" pitchFamily="34" charset="0"/>
              </a:rPr>
              <a:t> </a:t>
            </a:r>
            <a:r>
              <a:rPr lang="en-US" dirty="0" smtClean="0">
                <a:latin typeface="Bahnschrift Condensed" panose="020B0502040204020203" pitchFamily="34" charset="0"/>
              </a:rPr>
              <a:t>Rahman, </a:t>
            </a:r>
            <a:r>
              <a:rPr lang="en-US" dirty="0">
                <a:latin typeface="Bahnschrift Condensed" panose="020B0502040204020203" pitchFamily="34" charset="0"/>
              </a:rPr>
              <a:t>Michael </a:t>
            </a:r>
            <a:r>
              <a:rPr lang="en-US" dirty="0" err="1" smtClean="0">
                <a:latin typeface="Bahnschrift Condensed" panose="020B0502040204020203" pitchFamily="34" charset="0"/>
              </a:rPr>
              <a:t>Siccha</a:t>
            </a:r>
            <a:r>
              <a:rPr lang="en-US" dirty="0" smtClean="0">
                <a:latin typeface="Bahnschrift Condensed" panose="020B0502040204020203" pitchFamily="34" charset="0"/>
              </a:rPr>
              <a:t>, </a:t>
            </a:r>
            <a:r>
              <a:rPr lang="en-US" dirty="0">
                <a:latin typeface="Bahnschrift Condensed" panose="020B0502040204020203" pitchFamily="34" charset="0"/>
              </a:rPr>
              <a:t>Julie </a:t>
            </a:r>
            <a:r>
              <a:rPr lang="en-US" dirty="0" err="1" smtClean="0">
                <a:latin typeface="Bahnschrift Condensed" panose="020B0502040204020203" pitchFamily="34" charset="0"/>
              </a:rPr>
              <a:t>Meilland</a:t>
            </a:r>
            <a:r>
              <a:rPr lang="en-US" dirty="0" smtClean="0">
                <a:latin typeface="Bahnschrift Condensed" panose="020B0502040204020203" pitchFamily="34" charset="0"/>
              </a:rPr>
              <a:t>, </a:t>
            </a:r>
            <a:r>
              <a:rPr lang="en-US" dirty="0">
                <a:latin typeface="Bahnschrift Condensed" panose="020B0502040204020203" pitchFamily="34" charset="0"/>
              </a:rPr>
              <a:t>Lukas </a:t>
            </a:r>
            <a:r>
              <a:rPr lang="en-US" dirty="0" err="1" smtClean="0">
                <a:latin typeface="Bahnschrift Condensed" panose="020B0502040204020203" pitchFamily="34" charset="0"/>
              </a:rPr>
              <a:t>Jonkers</a:t>
            </a:r>
            <a:r>
              <a:rPr lang="en-US" dirty="0" smtClean="0">
                <a:latin typeface="Bahnschrift Condensed" panose="020B0502040204020203" pitchFamily="34" charset="0"/>
              </a:rPr>
              <a:t>, </a:t>
            </a:r>
            <a:r>
              <a:rPr lang="en-US" dirty="0" err="1">
                <a:latin typeface="Bahnschrift Condensed" panose="020B0502040204020203" pitchFamily="34" charset="0"/>
              </a:rPr>
              <a:t>Frédéric</a:t>
            </a:r>
            <a:r>
              <a:rPr lang="en-US" dirty="0">
                <a:latin typeface="Bahnschrift Condensed" panose="020B0502040204020203" pitchFamily="34" charset="0"/>
              </a:rPr>
              <a:t> </a:t>
            </a:r>
            <a:r>
              <a:rPr lang="en-US" dirty="0" err="1" smtClean="0">
                <a:latin typeface="Bahnschrift Condensed" panose="020B0502040204020203" pitchFamily="34" charset="0"/>
              </a:rPr>
              <a:t>Quillévéré</a:t>
            </a:r>
            <a:r>
              <a:rPr lang="en-US" dirty="0" smtClean="0">
                <a:latin typeface="Bahnschrift Condensed" panose="020B0502040204020203" pitchFamily="34" charset="0"/>
              </a:rPr>
              <a:t>, </a:t>
            </a:r>
            <a:r>
              <a:rPr lang="en-US" dirty="0">
                <a:latin typeface="Bahnschrift Condensed" panose="020B0502040204020203" pitchFamily="34" charset="0"/>
              </a:rPr>
              <a:t>Gilles </a:t>
            </a:r>
            <a:r>
              <a:rPr lang="en-US" dirty="0" err="1" smtClean="0">
                <a:latin typeface="Bahnschrift Condensed" panose="020B0502040204020203" pitchFamily="34" charset="0"/>
              </a:rPr>
              <a:t>Escarguel</a:t>
            </a:r>
            <a:r>
              <a:rPr lang="en-US" dirty="0" smtClean="0">
                <a:latin typeface="Bahnschrift Condensed" panose="020B0502040204020203" pitchFamily="34" charset="0"/>
              </a:rPr>
              <a:t>, </a:t>
            </a:r>
            <a:r>
              <a:rPr lang="en-US" dirty="0">
                <a:latin typeface="Bahnschrift Condensed" panose="020B0502040204020203" pitchFamily="34" charset="0"/>
              </a:rPr>
              <a:t>Christophe J. </a:t>
            </a:r>
            <a:r>
              <a:rPr lang="en-US" dirty="0" err="1" smtClean="0">
                <a:latin typeface="Bahnschrift Condensed" panose="020B0502040204020203" pitchFamily="34" charset="0"/>
              </a:rPr>
              <a:t>Douady</a:t>
            </a:r>
            <a:r>
              <a:rPr lang="en-US" dirty="0" smtClean="0">
                <a:latin typeface="Bahnschrift Condensed" panose="020B0502040204020203" pitchFamily="34" charset="0"/>
              </a:rPr>
              <a:t>, </a:t>
            </a:r>
            <a:r>
              <a:rPr lang="en-US" dirty="0" err="1">
                <a:latin typeface="Bahnschrift Condensed" panose="020B0502040204020203" pitchFamily="34" charset="0"/>
              </a:rPr>
              <a:t>Thibault</a:t>
            </a:r>
            <a:r>
              <a:rPr lang="en-US" dirty="0">
                <a:latin typeface="Bahnschrift Condensed" panose="020B0502040204020203" pitchFamily="34" charset="0"/>
              </a:rPr>
              <a:t> de </a:t>
            </a:r>
            <a:r>
              <a:rPr lang="en-US" dirty="0" err="1" smtClean="0">
                <a:latin typeface="Bahnschrift Condensed" panose="020B0502040204020203" pitchFamily="34" charset="0"/>
              </a:rPr>
              <a:t>Garidel</a:t>
            </a:r>
            <a:r>
              <a:rPr lang="en-US" dirty="0" smtClean="0">
                <a:latin typeface="Bahnschrift Condensed" panose="020B0502040204020203" pitchFamily="34" charset="0"/>
              </a:rPr>
              <a:t>-Thoron, </a:t>
            </a:r>
            <a:r>
              <a:rPr lang="en-US" dirty="0" err="1">
                <a:latin typeface="Bahnschrift Condensed" panose="020B0502040204020203" pitchFamily="34" charset="0"/>
              </a:rPr>
              <a:t>Colomban</a:t>
            </a:r>
            <a:r>
              <a:rPr lang="en-US" dirty="0">
                <a:latin typeface="Bahnschrift Condensed" panose="020B0502040204020203" pitchFamily="34" charset="0"/>
              </a:rPr>
              <a:t> de </a:t>
            </a:r>
            <a:r>
              <a:rPr lang="en-US" dirty="0" smtClean="0">
                <a:latin typeface="Bahnschrift Condensed" panose="020B0502040204020203" pitchFamily="34" charset="0"/>
              </a:rPr>
              <a:t>Vargas, </a:t>
            </a:r>
            <a:r>
              <a:rPr lang="en-US" dirty="0">
                <a:latin typeface="Bahnschrift Condensed" panose="020B0502040204020203" pitchFamily="34" charset="0"/>
              </a:rPr>
              <a:t>Michal </a:t>
            </a:r>
            <a:r>
              <a:rPr lang="en-US" dirty="0" err="1" smtClean="0">
                <a:latin typeface="Bahnschrift Condensed" panose="020B0502040204020203" pitchFamily="34" charset="0"/>
              </a:rPr>
              <a:t>Kucera</a:t>
            </a:r>
            <a:r>
              <a:rPr lang="en-US" dirty="0" smtClean="0">
                <a:latin typeface="Bahnschrift Condensed" panose="020B0502040204020203" pitchFamily="34" charset="0"/>
              </a:rPr>
              <a:t> </a:t>
            </a:r>
            <a:endParaRPr lang="fr-FR" dirty="0">
              <a:latin typeface="Bahnschrift Condensed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8725" y="2140108"/>
            <a:ext cx="1127455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 smtClean="0">
                <a:solidFill>
                  <a:srgbClr val="002060"/>
                </a:solidFill>
                <a:latin typeface="Bahnschrift SemiCondensed" panose="020B0502040204020203" pitchFamily="34" charset="0"/>
                <a:cs typeface="Arial" panose="020B0604020202020204" pitchFamily="34" charset="0"/>
              </a:rPr>
              <a:t>The global genetic diversity of planktonic foraminifera</a:t>
            </a:r>
            <a:endParaRPr lang="en-US" sz="6000" dirty="0">
              <a:solidFill>
                <a:srgbClr val="002060"/>
              </a:solidFill>
              <a:latin typeface="Bahnschrift SemiCondensed" panose="020B05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16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69354" y="1406401"/>
            <a:ext cx="4856683" cy="4017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78" y="470317"/>
            <a:ext cx="6357676" cy="59379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70640" y="1520339"/>
            <a:ext cx="5254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 smtClean="0">
                <a:latin typeface="Arial Narrow" panose="020B0606020202030204" pitchFamily="34" charset="0"/>
                <a:cs typeface="Arial" panose="020B0604020202020204" pitchFamily="34" charset="0"/>
              </a:rPr>
              <a:t>Cryptic</a:t>
            </a:r>
            <a:r>
              <a:rPr lang="de-DE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 smtClean="0">
                <a:latin typeface="Arial Narrow" panose="020B0606020202030204" pitchFamily="34" charset="0"/>
                <a:cs typeface="Arial" panose="020B0604020202020204" pitchFamily="34" charset="0"/>
              </a:rPr>
              <a:t>diversity</a:t>
            </a:r>
            <a:r>
              <a:rPr lang="de-DE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 smtClean="0">
                <a:latin typeface="Arial Narrow" panose="020B0606020202030204" pitchFamily="34" charset="0"/>
                <a:cs typeface="Arial" panose="020B0604020202020204" pitchFamily="34" charset="0"/>
              </a:rPr>
              <a:t>is</a:t>
            </a:r>
            <a:r>
              <a:rPr lang="de-DE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 smtClean="0">
                <a:latin typeface="Arial Narrow" panose="020B0606020202030204" pitchFamily="34" charset="0"/>
                <a:cs typeface="Arial" panose="020B0604020202020204" pitchFamily="34" charset="0"/>
              </a:rPr>
              <a:t>likely</a:t>
            </a:r>
            <a:r>
              <a:rPr lang="de-DE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 not </a:t>
            </a:r>
            <a:r>
              <a:rPr lang="de-DE" sz="2400" dirty="0" err="1" smtClean="0">
                <a:latin typeface="Arial Narrow" panose="020B0606020202030204" pitchFamily="34" charset="0"/>
                <a:cs typeface="Arial" panose="020B0604020202020204" pitchFamily="34" charset="0"/>
              </a:rPr>
              <a:t>the</a:t>
            </a:r>
            <a:r>
              <a:rPr lang="de-DE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 smtClean="0">
                <a:latin typeface="Arial Narrow" panose="020B0606020202030204" pitchFamily="34" charset="0"/>
                <a:cs typeface="Arial" panose="020B0604020202020204" pitchFamily="34" charset="0"/>
              </a:rPr>
              <a:t>prevalent</a:t>
            </a:r>
            <a:r>
              <a:rPr lang="de-DE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 smtClean="0">
                <a:latin typeface="Arial Narrow" panose="020B0606020202030204" pitchFamily="34" charset="0"/>
                <a:cs typeface="Arial" panose="020B0604020202020204" pitchFamily="34" charset="0"/>
              </a:rPr>
              <a:t>pattern</a:t>
            </a:r>
            <a:r>
              <a:rPr lang="de-DE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 in </a:t>
            </a:r>
            <a:r>
              <a:rPr lang="de-DE" sz="2400" dirty="0" err="1" smtClean="0">
                <a:latin typeface="Arial Narrow" panose="020B0606020202030204" pitchFamily="34" charset="0"/>
                <a:cs typeface="Arial" panose="020B0604020202020204" pitchFamily="34" charset="0"/>
              </a:rPr>
              <a:t>planktonic</a:t>
            </a:r>
            <a:r>
              <a:rPr lang="de-DE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 smtClean="0">
                <a:latin typeface="Arial Narrow" panose="020B0606020202030204" pitchFamily="34" charset="0"/>
                <a:cs typeface="Arial" panose="020B0604020202020204" pitchFamily="34" charset="0"/>
              </a:rPr>
              <a:t>foraminifera</a:t>
            </a:r>
            <a:endParaRPr lang="de-DE" sz="2400" dirty="0" smtClean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43611" y="2518601"/>
            <a:ext cx="4108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Major </a:t>
            </a:r>
            <a:r>
              <a:rPr lang="de-DE" sz="2400" dirty="0" err="1" smtClean="0">
                <a:latin typeface="Arial Narrow" panose="020B0606020202030204" pitchFamily="34" charset="0"/>
                <a:cs typeface="Arial" panose="020B0604020202020204" pitchFamily="34" charset="0"/>
              </a:rPr>
              <a:t>effect</a:t>
            </a:r>
            <a:r>
              <a:rPr lang="de-DE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 on </a:t>
            </a:r>
            <a:r>
              <a:rPr lang="de-DE" sz="2400" dirty="0" err="1" smtClean="0">
                <a:latin typeface="Arial Narrow" panose="020B0606020202030204" pitchFamily="34" charset="0"/>
                <a:cs typeface="Arial" panose="020B0604020202020204" pitchFamily="34" charset="0"/>
              </a:rPr>
              <a:t>mid</a:t>
            </a:r>
            <a:r>
              <a:rPr lang="de-DE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 smtClean="0">
                <a:latin typeface="Arial Narrow" panose="020B0606020202030204" pitchFamily="34" charset="0"/>
                <a:cs typeface="Arial" panose="020B0604020202020204" pitchFamily="34" charset="0"/>
              </a:rPr>
              <a:t>to</a:t>
            </a:r>
            <a:r>
              <a:rPr lang="de-DE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 high </a:t>
            </a:r>
            <a:r>
              <a:rPr lang="de-DE" sz="2400" dirty="0" err="1" smtClean="0">
                <a:latin typeface="Arial Narrow" panose="020B0606020202030204" pitchFamily="34" charset="0"/>
                <a:cs typeface="Arial" panose="020B0604020202020204" pitchFamily="34" charset="0"/>
              </a:rPr>
              <a:t>latitude</a:t>
            </a:r>
            <a:r>
              <a:rPr lang="de-DE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 smtClean="0">
                <a:latin typeface="Arial Narrow" panose="020B0606020202030204" pitchFamily="34" charset="0"/>
                <a:cs typeface="Arial" panose="020B0604020202020204" pitchFamily="34" charset="0"/>
              </a:rPr>
              <a:t>assemblages</a:t>
            </a:r>
            <a:r>
              <a:rPr lang="de-DE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69733" y="3516863"/>
            <a:ext cx="4655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Primary </a:t>
            </a:r>
            <a:r>
              <a:rPr lang="de-DE" sz="2400" dirty="0" err="1" smtClean="0">
                <a:latin typeface="Arial Narrow" panose="020B0606020202030204" pitchFamily="34" charset="0"/>
                <a:cs typeface="Arial" panose="020B0604020202020204" pitchFamily="34" charset="0"/>
              </a:rPr>
              <a:t>driver</a:t>
            </a:r>
            <a:r>
              <a:rPr lang="de-DE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 smtClean="0">
                <a:latin typeface="Arial Narrow" panose="020B0606020202030204" pitchFamily="34" charset="0"/>
                <a:cs typeface="Arial" panose="020B0604020202020204" pitchFamily="34" charset="0"/>
              </a:rPr>
              <a:t>of</a:t>
            </a:r>
            <a:r>
              <a:rPr lang="de-DE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 smtClean="0">
                <a:latin typeface="Arial Narrow" panose="020B0606020202030204" pitchFamily="34" charset="0"/>
                <a:cs typeface="Arial" panose="020B0604020202020204" pitchFamily="34" charset="0"/>
              </a:rPr>
              <a:t>cryptic</a:t>
            </a:r>
            <a:r>
              <a:rPr lang="de-DE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 smtClean="0">
                <a:latin typeface="Arial Narrow" panose="020B0606020202030204" pitchFamily="34" charset="0"/>
                <a:cs typeface="Arial" panose="020B0604020202020204" pitchFamily="34" charset="0"/>
              </a:rPr>
              <a:t>diversification</a:t>
            </a:r>
            <a:r>
              <a:rPr lang="de-DE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 smtClean="0">
                <a:latin typeface="Arial Narrow" panose="020B0606020202030204" pitchFamily="34" charset="0"/>
                <a:cs typeface="Arial" panose="020B0604020202020204" pitchFamily="34" charset="0"/>
              </a:rPr>
              <a:t>is</a:t>
            </a:r>
            <a:r>
              <a:rPr lang="de-DE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 smtClean="0">
                <a:latin typeface="Arial Narrow" panose="020B0606020202030204" pitchFamily="34" charset="0"/>
                <a:cs typeface="Arial" panose="020B0604020202020204" pitchFamily="34" charset="0"/>
              </a:rPr>
              <a:t>likely</a:t>
            </a:r>
            <a:r>
              <a:rPr lang="de-DE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 smtClean="0">
                <a:latin typeface="Arial Narrow" panose="020B0606020202030204" pitchFamily="34" charset="0"/>
                <a:cs typeface="Arial" panose="020B0604020202020204" pitchFamily="34" charset="0"/>
              </a:rPr>
              <a:t>geography</a:t>
            </a:r>
            <a:endParaRPr lang="de-DE" sz="2400" dirty="0" smtClean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66632" y="4451626"/>
            <a:ext cx="4462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 smtClean="0">
                <a:latin typeface="Arial Narrow" panose="020B0606020202030204" pitchFamily="34" charset="0"/>
                <a:cs typeface="Arial" panose="020B0604020202020204" pitchFamily="34" charset="0"/>
              </a:rPr>
              <a:t>Planktonic</a:t>
            </a:r>
            <a:r>
              <a:rPr lang="de-DE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 smtClean="0">
                <a:latin typeface="Arial Narrow" panose="020B0606020202030204" pitchFamily="34" charset="0"/>
                <a:cs typeface="Arial" panose="020B0604020202020204" pitchFamily="34" charset="0"/>
              </a:rPr>
              <a:t>foraminifera</a:t>
            </a:r>
            <a:r>
              <a:rPr lang="de-DE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 smtClean="0">
                <a:latin typeface="Arial Narrow" panose="020B0606020202030204" pitchFamily="34" charset="0"/>
                <a:cs typeface="Arial" panose="020B0604020202020204" pitchFamily="34" charset="0"/>
              </a:rPr>
              <a:t>are</a:t>
            </a:r>
            <a:r>
              <a:rPr lang="de-DE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 smtClean="0">
                <a:latin typeface="Arial Narrow" panose="020B0606020202030204" pitchFamily="34" charset="0"/>
                <a:cs typeface="Arial" panose="020B0604020202020204" pitchFamily="34" charset="0"/>
              </a:rPr>
              <a:t>under-diversified</a:t>
            </a:r>
            <a:endParaRPr lang="de-DE" sz="2400" dirty="0" smtClean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201304" y="105"/>
            <a:ext cx="5196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 smtClean="0">
                <a:latin typeface="Bahnschrift SemiCondensed" panose="020B0502040204020203" pitchFamily="34" charset="0"/>
              </a:rPr>
              <a:t> Distribution in fossil </a:t>
            </a:r>
            <a:r>
              <a:rPr lang="de-DE" sz="2800" dirty="0" err="1" smtClean="0">
                <a:latin typeface="Bahnschrift SemiCondensed" panose="020B0502040204020203" pitchFamily="34" charset="0"/>
              </a:rPr>
              <a:t>assemblages</a:t>
            </a:r>
            <a:endParaRPr lang="fr-FR" sz="2800" dirty="0">
              <a:latin typeface="Bahnschrift SemiCondensed" panose="020B05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387882" y="1406401"/>
            <a:ext cx="349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latin typeface="Arial Narrow" panose="020B0606020202030204" pitchFamily="34" charset="0"/>
              </a:rPr>
              <a:t>FORCENS DB</a:t>
            </a:r>
            <a:endParaRPr lang="fr-FR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0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50901" y="4329835"/>
            <a:ext cx="1049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ahnschrift Condensed" panose="020B0502040204020203" pitchFamily="34" charset="0"/>
              </a:rPr>
              <a:t>Project idea</a:t>
            </a:r>
            <a:endParaRPr lang="fr-FR" dirty="0">
              <a:latin typeface="Bahnschrift Condensed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8725" y="2140108"/>
            <a:ext cx="1127455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rgbClr val="002060"/>
                </a:solidFill>
                <a:latin typeface="Bahnschrift SemiCondensed" panose="020B0502040204020203" pitchFamily="34" charset="0"/>
                <a:cs typeface="Arial" panose="020B0604020202020204" pitchFamily="34" charset="0"/>
              </a:rPr>
              <a:t>From the Antarctic planktonic speciation hub to an Arctic grave</a:t>
            </a:r>
            <a:endParaRPr lang="en-US" sz="6000" dirty="0">
              <a:solidFill>
                <a:srgbClr val="002060"/>
              </a:solidFill>
              <a:latin typeface="Bahnschrift SemiCondensed" panose="020B05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65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962"/>
            <a:ext cx="12192000" cy="62387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326"/>
            <a:ext cx="12192000" cy="62280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962"/>
            <a:ext cx="12192000" cy="62387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326"/>
            <a:ext cx="12192000" cy="622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8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60" y="189373"/>
            <a:ext cx="11712940" cy="59919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60" y="189373"/>
            <a:ext cx="11712940" cy="59919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60" y="189373"/>
            <a:ext cx="11712940" cy="59919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60" y="189373"/>
            <a:ext cx="11712940" cy="59919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60" y="189373"/>
            <a:ext cx="11712940" cy="599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52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70" y="-178826"/>
            <a:ext cx="11766881" cy="64798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70" y="-178826"/>
            <a:ext cx="11766881" cy="647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26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967"/>
          <a:stretch/>
        </p:blipFill>
        <p:spPr>
          <a:xfrm>
            <a:off x="500316" y="123137"/>
            <a:ext cx="4883283" cy="62191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583" y="307525"/>
            <a:ext cx="4740765" cy="585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4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2303" y="2090172"/>
            <a:ext cx="106300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de-DE" sz="2400" dirty="0" err="1" smtClean="0">
                <a:latin typeface="Arial Narrow" panose="020B0606020202030204" pitchFamily="34" charset="0"/>
                <a:cs typeface="Arial" panose="020B0604020202020204" pitchFamily="34" charset="0"/>
              </a:rPr>
              <a:t>What</a:t>
            </a:r>
            <a:r>
              <a:rPr lang="de-DE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 smtClean="0">
                <a:latin typeface="Arial Narrow" panose="020B0606020202030204" pitchFamily="34" charset="0"/>
                <a:cs typeface="Arial" panose="020B0604020202020204" pitchFamily="34" charset="0"/>
              </a:rPr>
              <a:t>is</a:t>
            </a:r>
            <a:r>
              <a:rPr lang="de-DE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 smtClean="0">
                <a:latin typeface="Arial Narrow" panose="020B0606020202030204" pitchFamily="34" charset="0"/>
                <a:cs typeface="Arial" panose="020B0604020202020204" pitchFamily="34" charset="0"/>
              </a:rPr>
              <a:t>the</a:t>
            </a:r>
            <a:r>
              <a:rPr lang="de-DE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 smtClean="0">
                <a:latin typeface="Arial Narrow" panose="020B0606020202030204" pitchFamily="34" charset="0"/>
                <a:cs typeface="Arial" panose="020B0604020202020204" pitchFamily="34" charset="0"/>
              </a:rPr>
              <a:t>diversity</a:t>
            </a:r>
            <a:r>
              <a:rPr lang="de-DE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 smtClean="0">
                <a:latin typeface="Arial Narrow" panose="020B0606020202030204" pitchFamily="34" charset="0"/>
                <a:cs typeface="Arial" panose="020B0604020202020204" pitchFamily="34" charset="0"/>
              </a:rPr>
              <a:t>turnover</a:t>
            </a:r>
            <a:r>
              <a:rPr lang="de-DE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 smtClean="0">
                <a:latin typeface="Arial Narrow" panose="020B0606020202030204" pitchFamily="34" charset="0"/>
                <a:cs typeface="Arial" panose="020B0604020202020204" pitchFamily="34" charset="0"/>
              </a:rPr>
              <a:t>of</a:t>
            </a:r>
            <a:r>
              <a:rPr lang="de-DE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 smtClean="0">
                <a:latin typeface="Arial Narrow" panose="020B0606020202030204" pitchFamily="34" charset="0"/>
                <a:cs typeface="Arial" panose="020B0604020202020204" pitchFamily="34" charset="0"/>
              </a:rPr>
              <a:t>planktonic</a:t>
            </a:r>
            <a:r>
              <a:rPr lang="de-DE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 smtClean="0">
                <a:latin typeface="Arial Narrow" panose="020B0606020202030204" pitchFamily="34" charset="0"/>
                <a:cs typeface="Arial" panose="020B0604020202020204" pitchFamily="34" charset="0"/>
              </a:rPr>
              <a:t>foraminifera</a:t>
            </a:r>
            <a:r>
              <a:rPr lang="de-DE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 smtClean="0">
                <a:latin typeface="Arial Narrow" panose="020B0606020202030204" pitchFamily="34" charset="0"/>
                <a:cs typeface="Arial" panose="020B0604020202020204" pitchFamily="34" charset="0"/>
              </a:rPr>
              <a:t>cryptic</a:t>
            </a:r>
            <a:r>
              <a:rPr lang="de-DE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 smtClean="0">
                <a:latin typeface="Arial Narrow" panose="020B0606020202030204" pitchFamily="34" charset="0"/>
                <a:cs typeface="Arial" panose="020B0604020202020204" pitchFamily="34" charset="0"/>
              </a:rPr>
              <a:t>diversity</a:t>
            </a:r>
            <a:endParaRPr lang="de-DE" sz="2400" dirty="0" smtClean="0"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arenR"/>
            </a:pPr>
            <a:r>
              <a:rPr lang="de-DE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Modeling </a:t>
            </a:r>
            <a:r>
              <a:rPr lang="de-DE" sz="2400" dirty="0" err="1" smtClean="0">
                <a:latin typeface="Arial Narrow" panose="020B0606020202030204" pitchFamily="34" charset="0"/>
                <a:cs typeface="Arial" panose="020B0604020202020204" pitchFamily="34" charset="0"/>
              </a:rPr>
              <a:t>of</a:t>
            </a:r>
            <a:r>
              <a:rPr lang="de-DE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 smtClean="0">
                <a:latin typeface="Arial Narrow" panose="020B0606020202030204" pitchFamily="34" charset="0"/>
                <a:cs typeface="Arial" panose="020B0604020202020204" pitchFamily="34" charset="0"/>
              </a:rPr>
              <a:t>area</a:t>
            </a:r>
            <a:r>
              <a:rPr lang="de-DE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 smtClean="0">
                <a:latin typeface="Arial Narrow" panose="020B0606020202030204" pitchFamily="34" charset="0"/>
                <a:cs typeface="Arial" panose="020B0604020202020204" pitchFamily="34" charset="0"/>
              </a:rPr>
              <a:t>of</a:t>
            </a:r>
            <a:r>
              <a:rPr lang="de-DE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 smtClean="0">
                <a:latin typeface="Arial Narrow" panose="020B0606020202030204" pitchFamily="34" charset="0"/>
                <a:cs typeface="Arial" panose="020B0604020202020204" pitchFamily="34" charset="0"/>
              </a:rPr>
              <a:t>the</a:t>
            </a:r>
            <a:r>
              <a:rPr lang="de-DE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 smtClean="0">
                <a:latin typeface="Arial Narrow" panose="020B0606020202030204" pitchFamily="34" charset="0"/>
                <a:cs typeface="Arial" panose="020B0604020202020204" pitchFamily="34" charset="0"/>
              </a:rPr>
              <a:t>world</a:t>
            </a:r>
            <a:r>
              <a:rPr lang="de-DE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 smtClean="0">
                <a:latin typeface="Arial Narrow" panose="020B0606020202030204" pitchFamily="34" charset="0"/>
                <a:cs typeface="Arial" panose="020B0604020202020204" pitchFamily="34" charset="0"/>
              </a:rPr>
              <a:t>where</a:t>
            </a:r>
            <a:r>
              <a:rPr lang="de-DE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 smtClean="0">
                <a:latin typeface="Arial Narrow" panose="020B0606020202030204" pitchFamily="34" charset="0"/>
                <a:cs typeface="Arial" panose="020B0604020202020204" pitchFamily="34" charset="0"/>
              </a:rPr>
              <a:t>diversity</a:t>
            </a:r>
            <a:r>
              <a:rPr lang="de-DE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 smtClean="0">
                <a:latin typeface="Arial Narrow" panose="020B0606020202030204" pitchFamily="34" charset="0"/>
                <a:cs typeface="Arial" panose="020B0604020202020204" pitchFamily="34" charset="0"/>
              </a:rPr>
              <a:t>appear</a:t>
            </a:r>
            <a:r>
              <a:rPr lang="de-DE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 smtClean="0">
                <a:latin typeface="Arial Narrow" panose="020B0606020202030204" pitchFamily="34" charset="0"/>
                <a:cs typeface="Arial" panose="020B0604020202020204" pitchFamily="34" charset="0"/>
              </a:rPr>
              <a:t>and</a:t>
            </a:r>
            <a:r>
              <a:rPr lang="de-DE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 smtClean="0">
                <a:latin typeface="Arial Narrow" panose="020B0606020202030204" pitchFamily="34" charset="0"/>
                <a:cs typeface="Arial" panose="020B0604020202020204" pitchFamily="34" charset="0"/>
              </a:rPr>
              <a:t>diseapear</a:t>
            </a:r>
            <a:r>
              <a:rPr lang="de-DE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 (Source/sink)</a:t>
            </a:r>
          </a:p>
          <a:p>
            <a:pPr marL="457200" indent="-457200">
              <a:buAutoNum type="arabicParenR"/>
            </a:pPr>
            <a:r>
              <a:rPr lang="de-DE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Link </a:t>
            </a:r>
            <a:r>
              <a:rPr lang="de-DE" sz="2400" dirty="0" err="1" smtClean="0">
                <a:latin typeface="Arial Narrow" panose="020B0606020202030204" pitchFamily="34" charset="0"/>
                <a:cs typeface="Arial" panose="020B0604020202020204" pitchFamily="34" charset="0"/>
              </a:rPr>
              <a:t>to</a:t>
            </a:r>
            <a:r>
              <a:rPr lang="de-DE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 smtClean="0">
                <a:latin typeface="Arial Narrow" panose="020B0606020202030204" pitchFamily="34" charset="0"/>
                <a:cs typeface="Arial" panose="020B0604020202020204" pitchFamily="34" charset="0"/>
              </a:rPr>
              <a:t>quaternary</a:t>
            </a:r>
            <a:r>
              <a:rPr lang="de-DE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 smtClean="0">
                <a:latin typeface="Arial Narrow" panose="020B0606020202030204" pitchFamily="34" charset="0"/>
                <a:cs typeface="Arial" panose="020B0604020202020204" pitchFamily="34" charset="0"/>
              </a:rPr>
              <a:t>climatic</a:t>
            </a:r>
            <a:r>
              <a:rPr lang="de-DE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 smtClean="0">
                <a:latin typeface="Arial Narrow" panose="020B0606020202030204" pitchFamily="34" charset="0"/>
                <a:cs typeface="Arial" panose="020B0604020202020204" pitchFamily="34" charset="0"/>
              </a:rPr>
              <a:t>dynamic</a:t>
            </a:r>
            <a:r>
              <a:rPr lang="de-DE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AutoNum type="arabicParenR"/>
            </a:pPr>
            <a:endParaRPr lang="de-DE" sz="2400" dirty="0"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arenR"/>
            </a:pPr>
            <a:r>
              <a:rPr lang="de-DE" sz="24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Other?</a:t>
            </a:r>
          </a:p>
          <a:p>
            <a:pPr marL="457200" indent="-457200">
              <a:buAutoNum type="arabicParenR"/>
            </a:pPr>
            <a:endParaRPr lang="de-DE" sz="2400" dirty="0"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endParaRPr lang="de-DE" sz="2400" dirty="0" smtClean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24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10411"/>
            <a:ext cx="12261357" cy="81735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flipH="1">
            <a:off x="414018" y="77569"/>
            <a:ext cx="9183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  <a:r>
              <a:rPr lang="de-DE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de-DE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de-DE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attention</a:t>
            </a:r>
            <a:r>
              <a:rPr lang="de-DE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de-DE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  <a:r>
              <a:rPr lang="de-DE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?</a:t>
            </a:r>
            <a:endParaRPr lang="fr-FR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17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36" y="708788"/>
            <a:ext cx="11906928" cy="498704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0" y="-1788"/>
            <a:ext cx="4406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r>
              <a:rPr lang="de-DE" sz="3200" dirty="0" err="1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Fragmentation</a:t>
            </a:r>
            <a:r>
              <a:rPr lang="de-DE" sz="3200" dirty="0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 </a:t>
            </a:r>
            <a:r>
              <a:rPr lang="de-DE" sz="3200" dirty="0" err="1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of</a:t>
            </a:r>
            <a:r>
              <a:rPr lang="de-DE" sz="3200" dirty="0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 </a:t>
            </a:r>
            <a:r>
              <a:rPr lang="de-DE" sz="3200" dirty="0" err="1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diversity</a:t>
            </a:r>
            <a:endParaRPr lang="en-US" sz="3200" dirty="0">
              <a:solidFill>
                <a:srgbClr val="000000"/>
              </a:solidFill>
              <a:latin typeface="Bahnschrift SemiLight SemiCond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98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0" y="-1788"/>
            <a:ext cx="88184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r>
              <a:rPr lang="de-DE" sz="3200" dirty="0" err="1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Biogeographic</a:t>
            </a:r>
            <a:r>
              <a:rPr lang="de-DE" sz="3200" dirty="0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 </a:t>
            </a:r>
            <a:r>
              <a:rPr lang="de-DE" sz="3200" dirty="0" err="1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patterns</a:t>
            </a:r>
            <a:r>
              <a:rPr lang="de-DE" sz="3200" dirty="0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 – „</a:t>
            </a:r>
            <a:r>
              <a:rPr lang="de-DE" sz="3200" dirty="0" err="1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Cold</a:t>
            </a:r>
            <a:r>
              <a:rPr lang="de-DE" sz="3200" dirty="0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“ </a:t>
            </a:r>
            <a:r>
              <a:rPr lang="de-DE" sz="3200" dirty="0" err="1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water</a:t>
            </a:r>
            <a:r>
              <a:rPr lang="de-DE" sz="3200" dirty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 </a:t>
            </a:r>
            <a:r>
              <a:rPr lang="de-DE" sz="3200" dirty="0" err="1">
                <a:solidFill>
                  <a:srgbClr val="000000"/>
                </a:solidFill>
                <a:latin typeface="Bahnschrift SemiLight SemiConde" panose="020B0502040204020203" pitchFamily="34" charset="0"/>
              </a:rPr>
              <a:t>morphospecies</a:t>
            </a:r>
            <a:endParaRPr lang="en-US" sz="3200" dirty="0">
              <a:solidFill>
                <a:srgbClr val="000000"/>
              </a:solidFill>
              <a:latin typeface="Bahnschrift SemiLight SemiConde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7" y="654575"/>
            <a:ext cx="12118806" cy="55488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076700" y="3727450"/>
            <a:ext cx="159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2060"/>
                </a:solidFill>
                <a:latin typeface="Bahnschrift SemiBold" panose="020B0502040204020203" pitchFamily="34" charset="0"/>
              </a:rPr>
              <a:t>Isolated</a:t>
            </a:r>
            <a:endParaRPr lang="fr-FR" dirty="0">
              <a:solidFill>
                <a:srgbClr val="002060"/>
              </a:solidFill>
              <a:latin typeface="Bahnschrift SemiBold" panose="020B0502040204020203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33350" y="1877862"/>
            <a:ext cx="9702800" cy="4073120"/>
            <a:chOff x="133350" y="1877862"/>
            <a:chExt cx="9702800" cy="4073120"/>
          </a:xfrm>
        </p:grpSpPr>
        <p:grpSp>
          <p:nvGrpSpPr>
            <p:cNvPr id="8" name="Group 7"/>
            <p:cNvGrpSpPr/>
            <p:nvPr/>
          </p:nvGrpSpPr>
          <p:grpSpPr>
            <a:xfrm>
              <a:off x="4140200" y="1877862"/>
              <a:ext cx="5695950" cy="2257020"/>
              <a:chOff x="4140200" y="1877862"/>
              <a:chExt cx="5695950" cy="225702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8242300" y="1877862"/>
                <a:ext cx="15938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err="1" smtClean="0">
                    <a:solidFill>
                      <a:srgbClr val="002060"/>
                    </a:solidFill>
                    <a:latin typeface="Bahnschrift SemiBold" panose="020B0502040204020203" pitchFamily="34" charset="0"/>
                  </a:rPr>
                  <a:t>Isolated</a:t>
                </a:r>
                <a:endParaRPr lang="fr-FR" dirty="0">
                  <a:solidFill>
                    <a:srgbClr val="002060"/>
                  </a:solidFill>
                  <a:latin typeface="Bahnschrift SemiBold" panose="020B0502040204020203" pitchFamily="34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140200" y="1877862"/>
                <a:ext cx="15938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err="1" smtClean="0">
                    <a:solidFill>
                      <a:srgbClr val="002060"/>
                    </a:solidFill>
                    <a:latin typeface="Bahnschrift SemiBold" panose="020B0502040204020203" pitchFamily="34" charset="0"/>
                  </a:rPr>
                  <a:t>Isolated</a:t>
                </a:r>
                <a:endParaRPr lang="fr-FR" dirty="0">
                  <a:solidFill>
                    <a:srgbClr val="002060"/>
                  </a:solidFill>
                  <a:latin typeface="Bahnschrift SemiBold" panose="020B0502040204020203" pitchFamily="34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8202490" y="3765550"/>
                <a:ext cx="12319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dirty="0" smtClean="0">
                    <a:solidFill>
                      <a:schemeClr val="bg1">
                        <a:lumMod val="50000"/>
                      </a:schemeClr>
                    </a:solidFill>
                    <a:latin typeface="Bahnschrift SemiBold" panose="020B0502040204020203" pitchFamily="34" charset="0"/>
                  </a:rPr>
                  <a:t>Global-IT</a:t>
                </a:r>
                <a:endParaRPr lang="fr-FR" b="1" dirty="0">
                  <a:solidFill>
                    <a:schemeClr val="bg1">
                      <a:lumMod val="50000"/>
                    </a:schemeClr>
                  </a:solidFill>
                  <a:latin typeface="Bahnschrift SemiBold" panose="020B0502040204020203" pitchFamily="34" charset="0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133350" y="3727450"/>
              <a:ext cx="996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smtClean="0">
                  <a:latin typeface="Bahnschrift SemiBold" panose="020B0502040204020203" pitchFamily="34" charset="0"/>
                </a:rPr>
                <a:t>Global</a:t>
              </a:r>
              <a:endParaRPr lang="fr-FR" b="1" dirty="0">
                <a:latin typeface="Bahnschrift SemiBold" panose="020B0502040204020203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208840" y="5581650"/>
              <a:ext cx="1231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smtClean="0">
                  <a:solidFill>
                    <a:schemeClr val="bg1">
                      <a:lumMod val="50000"/>
                    </a:schemeClr>
                  </a:solidFill>
                  <a:latin typeface="Bahnschrift SemiBold" panose="020B0502040204020203" pitchFamily="34" charset="0"/>
                </a:rPr>
                <a:t>Global-IT</a:t>
              </a:r>
              <a:endParaRPr lang="fr-FR" b="1" dirty="0">
                <a:solidFill>
                  <a:schemeClr val="bg1">
                    <a:lumMod val="50000"/>
                  </a:schemeClr>
                </a:solidFill>
                <a:latin typeface="Bahnschrift SemiBold" panose="020B0502040204020203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140200" y="5577038"/>
              <a:ext cx="1593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 smtClean="0">
                  <a:solidFill>
                    <a:srgbClr val="002060"/>
                  </a:solidFill>
                  <a:latin typeface="Bahnschrift SemiBold" panose="020B0502040204020203" pitchFamily="34" charset="0"/>
                </a:rPr>
                <a:t>Isolated</a:t>
              </a:r>
              <a:endParaRPr lang="fr-FR" dirty="0">
                <a:solidFill>
                  <a:srgbClr val="002060"/>
                </a:solidFill>
                <a:latin typeface="Bahnschrift SemiBold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487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jm.copernicus.org/articles/41/29/2022/jm-41-29-2022-f01-we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285" y="644195"/>
            <a:ext cx="4715790" cy="229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9611246" y="819290"/>
            <a:ext cx="2264264" cy="1844727"/>
            <a:chOff x="6831268" y="507778"/>
            <a:chExt cx="2264264" cy="1844727"/>
          </a:xfrm>
        </p:grpSpPr>
        <p:sp>
          <p:nvSpPr>
            <p:cNvPr id="16" name="Rectangle 15"/>
            <p:cNvSpPr/>
            <p:nvPr/>
          </p:nvSpPr>
          <p:spPr>
            <a:xfrm>
              <a:off x="6919567" y="507778"/>
              <a:ext cx="2087666" cy="18447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31268" y="552978"/>
              <a:ext cx="2264264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u="sng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Two</a:t>
              </a:r>
              <a:r>
                <a:rPr lang="de-DE" b="1" u="sng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b="1" u="sng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centuries</a:t>
              </a:r>
              <a:r>
                <a:rPr lang="de-DE" b="1" u="sng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b="1" u="sng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of</a:t>
              </a:r>
              <a:r>
                <a:rPr lang="de-DE" b="1" u="sng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b="1" u="sng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taxonomy</a:t>
              </a:r>
              <a:endParaRPr lang="de-DE" b="1" u="sng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e-DE" dirty="0" smtClean="0">
                  <a:latin typeface="Arial" panose="020B0604020202020204" pitchFamily="34" charset="0"/>
                  <a:cs typeface="Arial" panose="020B0604020202020204" pitchFamily="34" charset="0"/>
                </a:rPr>
                <a:t>~ 50 modern </a:t>
              </a:r>
              <a:r>
                <a:rPr lang="de-DE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morphospecies</a:t>
              </a:r>
              <a:endParaRPr lang="de-DE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e-DE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of</a:t>
              </a:r>
              <a:r>
                <a:rPr lang="de-DE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de-DE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planktonic</a:t>
              </a:r>
              <a:r>
                <a:rPr lang="de-DE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foraminifera</a:t>
              </a:r>
              <a:endParaRPr lang="fr-FR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20917" y="810267"/>
            <a:ext cx="3734159" cy="2032896"/>
            <a:chOff x="107504" y="462641"/>
            <a:chExt cx="3734159" cy="2032896"/>
          </a:xfrm>
        </p:grpSpPr>
        <p:sp>
          <p:nvSpPr>
            <p:cNvPr id="30" name="Rectangle 29"/>
            <p:cNvSpPr/>
            <p:nvPr/>
          </p:nvSpPr>
          <p:spPr>
            <a:xfrm>
              <a:off x="107504" y="687336"/>
              <a:ext cx="549643" cy="15835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ZoneTexte 31"/>
            <p:cNvSpPr txBox="1"/>
            <p:nvPr/>
          </p:nvSpPr>
          <p:spPr>
            <a:xfrm rot="16200000">
              <a:off x="-370444" y="1294423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Morphology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2" name="Picture 2" descr="Alcide Dessalines d'Orbigny 1802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556" y="523657"/>
              <a:ext cx="1372443" cy="1910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https://upload.wikimedia.org/wikipedia/commons/thumb/f/f1/Orbigny1.jpg/220px-Orbigny1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6356" y="462641"/>
              <a:ext cx="1415307" cy="2032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/>
          <p:cNvGrpSpPr/>
          <p:nvPr/>
        </p:nvGrpSpPr>
        <p:grpSpPr>
          <a:xfrm>
            <a:off x="242199" y="3071612"/>
            <a:ext cx="11515670" cy="3311267"/>
            <a:chOff x="242199" y="3097012"/>
            <a:chExt cx="11515670" cy="3311267"/>
          </a:xfrm>
        </p:grpSpPr>
        <p:sp>
          <p:nvSpPr>
            <p:cNvPr id="11" name="Rectangle 10"/>
            <p:cNvSpPr/>
            <p:nvPr/>
          </p:nvSpPr>
          <p:spPr>
            <a:xfrm>
              <a:off x="242199" y="3924519"/>
              <a:ext cx="544885" cy="13530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ZoneTexte 15"/>
            <p:cNvSpPr txBox="1"/>
            <p:nvPr/>
          </p:nvSpPr>
          <p:spPr>
            <a:xfrm rot="16200000">
              <a:off x="-175612" y="4400981"/>
              <a:ext cx="13805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000" b="1" dirty="0" err="1" smtClean="0">
                  <a:solidFill>
                    <a:srgbClr val="053A9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Molecular</a:t>
              </a:r>
              <a:endParaRPr lang="en-US" sz="2000" b="1" dirty="0">
                <a:solidFill>
                  <a:srgbClr val="053A9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670203" y="3551187"/>
              <a:ext cx="2087666" cy="2123550"/>
            </a:xfrm>
            <a:prstGeom prst="rect">
              <a:avLst/>
            </a:prstGeom>
            <a:solidFill>
              <a:srgbClr val="002060">
                <a:alpha val="10000"/>
              </a:srgb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684647" y="3735799"/>
              <a:ext cx="207322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u="sng" dirty="0" err="1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Two</a:t>
              </a:r>
              <a:r>
                <a:rPr lang="de-DE" b="1" u="sng" dirty="0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b="1" u="sng" dirty="0" err="1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decades</a:t>
              </a:r>
              <a:r>
                <a:rPr lang="de-DE" b="1" u="sng" dirty="0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b="1" u="sng" dirty="0" err="1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of</a:t>
              </a:r>
              <a:r>
                <a:rPr lang="de-DE" b="1" u="sng" dirty="0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de-DE" b="1" u="sng" dirty="0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single-</a:t>
              </a:r>
              <a:r>
                <a:rPr lang="de-DE" b="1" u="sng" dirty="0" err="1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cell</a:t>
              </a:r>
              <a:r>
                <a:rPr lang="de-DE" b="1" u="sng" dirty="0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b="1" u="sng" dirty="0" err="1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sequencing</a:t>
              </a:r>
              <a:endParaRPr lang="de-DE" b="1" u="sng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e-DE" dirty="0" err="1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Morphology</a:t>
              </a:r>
              <a:r>
                <a:rPr lang="de-DE" dirty="0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de-DE" dirty="0" err="1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underestimates</a:t>
              </a:r>
              <a:r>
                <a:rPr lang="de-DE" dirty="0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de-DE" dirty="0" err="1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biological</a:t>
              </a:r>
              <a:r>
                <a:rPr lang="de-DE" dirty="0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 smtClean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diversity</a:t>
              </a:r>
              <a:endParaRPr lang="fr-F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2925325" y="3097012"/>
              <a:ext cx="6213069" cy="3311267"/>
              <a:chOff x="2823909" y="3025271"/>
              <a:chExt cx="4079703" cy="2146350"/>
            </a:xfrm>
          </p:grpSpPr>
          <p:grpSp>
            <p:nvGrpSpPr>
              <p:cNvPr id="24" name="Groupe 4"/>
              <p:cNvGrpSpPr/>
              <p:nvPr/>
            </p:nvGrpSpPr>
            <p:grpSpPr>
              <a:xfrm>
                <a:off x="2823909" y="3025271"/>
                <a:ext cx="3904574" cy="2146350"/>
                <a:chOff x="1029319" y="1700627"/>
                <a:chExt cx="7431113" cy="4084892"/>
              </a:xfrm>
            </p:grpSpPr>
            <p:pic>
              <p:nvPicPr>
                <p:cNvPr id="26" name="Image 5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9319" y="1700627"/>
                  <a:ext cx="7431113" cy="4084892"/>
                </a:xfrm>
                <a:prstGeom prst="rect">
                  <a:avLst/>
                </a:prstGeom>
              </p:spPr>
            </p:pic>
            <p:sp>
              <p:nvSpPr>
                <p:cNvPr id="27" name="ZoneTexte 6"/>
                <p:cNvSpPr txBox="1"/>
                <p:nvPr/>
              </p:nvSpPr>
              <p:spPr>
                <a:xfrm>
                  <a:off x="5228713" y="5434350"/>
                  <a:ext cx="1847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fr-FR" sz="1400" dirty="0"/>
                </a:p>
              </p:txBody>
            </p:sp>
            <p:pic>
              <p:nvPicPr>
                <p:cNvPr id="28" name="Image 7" descr="Kt_TI_détouré.png"/>
                <p:cNvPicPr>
                  <a:picLocks noChangeAspect="1"/>
                </p:cNvPicPr>
                <p:nvPr/>
              </p:nvPicPr>
              <p:blipFill>
                <a:blip r:embed="rId6" cstate="print"/>
                <a:srcRect t="12500" r="-1390" b="14236"/>
                <a:stretch>
                  <a:fillRect/>
                </a:stretch>
              </p:blipFill>
              <p:spPr>
                <a:xfrm>
                  <a:off x="7668342" y="4744707"/>
                  <a:ext cx="715793" cy="689643"/>
                </a:xfrm>
                <a:prstGeom prst="rect">
                  <a:avLst/>
                </a:prstGeom>
              </p:spPr>
            </p:pic>
          </p:grpSp>
          <p:sp>
            <p:nvSpPr>
              <p:cNvPr id="25" name="TextBox 24"/>
              <p:cNvSpPr txBox="1"/>
              <p:nvPr/>
            </p:nvSpPr>
            <p:spPr>
              <a:xfrm>
                <a:off x="5689770" y="4987104"/>
                <a:ext cx="1213842" cy="179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/>
                  <a:t>d</a:t>
                </a:r>
                <a:r>
                  <a:rPr lang="de-DE" sz="1200" dirty="0" smtClean="0"/>
                  <a:t>e Vargas et al. (1999)</a:t>
                </a:r>
                <a:endParaRPr lang="de-DE" sz="1200" dirty="0"/>
              </a:p>
            </p:txBody>
          </p:sp>
        </p:grp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540" y="3735799"/>
              <a:ext cx="1829718" cy="1675975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0" y="12765"/>
            <a:ext cx="11848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latin typeface="Bahnschrift SemiLight SemiConde" panose="020B0502040204020203" pitchFamily="34" charset="0"/>
                <a:cs typeface="Arial" panose="020B0604020202020204" pitchFamily="34" charset="0"/>
              </a:rPr>
              <a:t>Modern </a:t>
            </a:r>
            <a:r>
              <a:rPr lang="de-DE" sz="3200" b="1" dirty="0" err="1" smtClean="0">
                <a:latin typeface="Bahnschrift SemiLight SemiConde" panose="020B0502040204020203" pitchFamily="34" charset="0"/>
                <a:cs typeface="Arial" panose="020B0604020202020204" pitchFamily="34" charset="0"/>
              </a:rPr>
              <a:t>planktonic</a:t>
            </a:r>
            <a:r>
              <a:rPr lang="de-DE" sz="3200" b="1" dirty="0" smtClean="0">
                <a:latin typeface="Bahnschrift SemiLight SemiConde" panose="020B0502040204020203" pitchFamily="34" charset="0"/>
                <a:cs typeface="Arial" panose="020B0604020202020204" pitchFamily="34" charset="0"/>
              </a:rPr>
              <a:t> </a:t>
            </a:r>
            <a:r>
              <a:rPr lang="de-DE" sz="3200" b="1" dirty="0" err="1" smtClean="0">
                <a:latin typeface="Bahnschrift SemiLight SemiConde" panose="020B0502040204020203" pitchFamily="34" charset="0"/>
                <a:cs typeface="Arial" panose="020B0604020202020204" pitchFamily="34" charset="0"/>
              </a:rPr>
              <a:t>foraminifera</a:t>
            </a:r>
            <a:r>
              <a:rPr lang="de-DE" sz="3200" b="1" dirty="0" smtClean="0">
                <a:latin typeface="Bahnschrift SemiLight SemiConde" panose="020B0502040204020203" pitchFamily="34" charset="0"/>
                <a:cs typeface="Arial" panose="020B0604020202020204" pitchFamily="34" charset="0"/>
              </a:rPr>
              <a:t> </a:t>
            </a:r>
            <a:r>
              <a:rPr lang="de-DE" sz="3200" b="1" dirty="0" err="1" smtClean="0">
                <a:latin typeface="Bahnschrift SemiLight SemiConde" panose="020B0502040204020203" pitchFamily="34" charset="0"/>
                <a:cs typeface="Arial" panose="020B0604020202020204" pitchFamily="34" charset="0"/>
              </a:rPr>
              <a:t>diversity</a:t>
            </a:r>
            <a:r>
              <a:rPr lang="de-DE" sz="3200" b="1" dirty="0" smtClean="0">
                <a:latin typeface="Bahnschrift SemiLight SemiConde" panose="020B0502040204020203" pitchFamily="34" charset="0"/>
                <a:cs typeface="Arial" panose="020B0604020202020204" pitchFamily="34" charset="0"/>
              </a:rPr>
              <a:t> - The </a:t>
            </a:r>
            <a:r>
              <a:rPr lang="de-DE" sz="3200" b="1" dirty="0" err="1" smtClean="0">
                <a:latin typeface="Bahnschrift SemiLight SemiConde" panose="020B0502040204020203" pitchFamily="34" charset="0"/>
                <a:cs typeface="Arial" panose="020B0604020202020204" pitchFamily="34" charset="0"/>
              </a:rPr>
              <a:t>clash</a:t>
            </a:r>
            <a:r>
              <a:rPr lang="de-DE" sz="3200" b="1" dirty="0" smtClean="0">
                <a:latin typeface="Bahnschrift SemiLight SemiConde" panose="020B0502040204020203" pitchFamily="34" charset="0"/>
                <a:cs typeface="Arial" panose="020B0604020202020204" pitchFamily="34" charset="0"/>
              </a:rPr>
              <a:t> </a:t>
            </a:r>
            <a:r>
              <a:rPr lang="de-DE" sz="3200" b="1" dirty="0" err="1" smtClean="0">
                <a:latin typeface="Bahnschrift SemiLight SemiConde" panose="020B0502040204020203" pitchFamily="34" charset="0"/>
                <a:cs typeface="Arial" panose="020B0604020202020204" pitchFamily="34" charset="0"/>
              </a:rPr>
              <a:t>of</a:t>
            </a:r>
            <a:r>
              <a:rPr lang="de-DE" sz="3200" b="1" dirty="0" smtClean="0">
                <a:latin typeface="Bahnschrift SemiLight SemiConde" panose="020B0502040204020203" pitchFamily="34" charset="0"/>
                <a:cs typeface="Arial" panose="020B0604020202020204" pitchFamily="34" charset="0"/>
              </a:rPr>
              <a:t> </a:t>
            </a:r>
            <a:r>
              <a:rPr lang="de-DE" sz="3200" b="1" dirty="0" err="1" smtClean="0">
                <a:latin typeface="Bahnschrift SemiLight SemiConde" panose="020B0502040204020203" pitchFamily="34" charset="0"/>
                <a:cs typeface="Arial" panose="020B0604020202020204" pitchFamily="34" charset="0"/>
              </a:rPr>
              <a:t>taxonomies</a:t>
            </a:r>
            <a:endParaRPr lang="fr-FR" sz="3200" b="1" dirty="0">
              <a:latin typeface="Bahnschrift SemiLight SemiConde" panose="020B05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18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881" y="41142"/>
            <a:ext cx="9566238" cy="636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97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4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42240" y="0"/>
            <a:ext cx="6258560" cy="6353073"/>
          </a:xfrm>
          <a:prstGeom prst="rect">
            <a:avLst/>
          </a:prstGeom>
          <a:ln/>
        </p:spPr>
      </p:pic>
      <p:pic>
        <p:nvPicPr>
          <p:cNvPr id="5" name="image15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921886" y="192035"/>
            <a:ext cx="3733414" cy="6103007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7247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44" y="1443673"/>
            <a:ext cx="11856056" cy="4652008"/>
          </a:xfrm>
          <a:prstGeom prst="rect">
            <a:avLst/>
          </a:prstGeom>
        </p:spPr>
      </p:pic>
      <p:sp>
        <p:nvSpPr>
          <p:cNvPr id="3" name="ZoneTexte 3"/>
          <p:cNvSpPr txBox="1"/>
          <p:nvPr/>
        </p:nvSpPr>
        <p:spPr>
          <a:xfrm>
            <a:off x="0" y="-1788"/>
            <a:ext cx="8622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r>
              <a:rPr lang="de-DE" sz="3200" b="1" dirty="0" err="1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Occurence</a:t>
            </a:r>
            <a:r>
              <a:rPr lang="de-DE" sz="3200" b="1" dirty="0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 </a:t>
            </a:r>
            <a:r>
              <a:rPr lang="de-DE" sz="3200" b="1" dirty="0" err="1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of</a:t>
            </a:r>
            <a:r>
              <a:rPr lang="de-DE" sz="3200" b="1" dirty="0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 </a:t>
            </a:r>
            <a:r>
              <a:rPr lang="de-DE" sz="3200" b="1" dirty="0" err="1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foraminifera</a:t>
            </a:r>
            <a:r>
              <a:rPr lang="de-DE" sz="3200" b="1" dirty="0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 </a:t>
            </a:r>
            <a:r>
              <a:rPr lang="de-DE" sz="3200" b="1" dirty="0" err="1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clades</a:t>
            </a:r>
            <a:r>
              <a:rPr lang="de-DE" sz="3200" b="1" dirty="0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 in </a:t>
            </a:r>
            <a:r>
              <a:rPr lang="de-DE" sz="3200" b="1" dirty="0" err="1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the</a:t>
            </a:r>
            <a:r>
              <a:rPr lang="de-DE" sz="3200" b="1" dirty="0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 World </a:t>
            </a:r>
            <a:r>
              <a:rPr lang="de-DE" sz="3200" b="1" dirty="0" err="1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Ocean</a:t>
            </a:r>
            <a:endParaRPr lang="en-US" sz="3200" b="1" dirty="0">
              <a:solidFill>
                <a:srgbClr val="000000"/>
              </a:solidFill>
              <a:latin typeface="Bahnschrift SemiLight SemiConde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3774" y="955375"/>
            <a:ext cx="509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250,000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Amplicon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Sequence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Variants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(ASVs)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3914" y="636399"/>
            <a:ext cx="5876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Metabarcoding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 (V9 -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Eukaryots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fr-F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96508" y="955375"/>
            <a:ext cx="509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8,676 ASVs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256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planktonic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06648" y="636399"/>
            <a:ext cx="5876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Foraminifera</a:t>
            </a:r>
            <a:r>
              <a:rPr lang="de-DE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de-DE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raction</a:t>
            </a:r>
            <a:endParaRPr lang="fr-F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1040729" y="3346505"/>
            <a:ext cx="11013699" cy="1874193"/>
            <a:chOff x="1040729" y="3346505"/>
            <a:chExt cx="11013699" cy="1874193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1623237" y="3526577"/>
              <a:ext cx="0" cy="1694121"/>
            </a:xfrm>
            <a:prstGeom prst="line">
              <a:avLst/>
            </a:prstGeom>
            <a:ln w="222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040729" y="3346505"/>
              <a:ext cx="6472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Plank.</a:t>
              </a:r>
              <a:endParaRPr lang="fr-FR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530066" y="3346505"/>
              <a:ext cx="6824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Bent.</a:t>
              </a:r>
              <a:endParaRPr lang="fr-FR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 flipV="1">
              <a:off x="2677550" y="3526577"/>
              <a:ext cx="0" cy="1694121"/>
            </a:xfrm>
            <a:prstGeom prst="line">
              <a:avLst/>
            </a:prstGeom>
            <a:ln w="222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2095042" y="3346505"/>
              <a:ext cx="6472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Plank.</a:t>
              </a:r>
              <a:endParaRPr lang="fr-FR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584379" y="3346505"/>
              <a:ext cx="6824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Bent.</a:t>
              </a:r>
              <a:endParaRPr lang="fr-FR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flipV="1">
              <a:off x="3725624" y="3526577"/>
              <a:ext cx="0" cy="1694121"/>
            </a:xfrm>
            <a:prstGeom prst="line">
              <a:avLst/>
            </a:prstGeom>
            <a:ln w="222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143116" y="3346505"/>
              <a:ext cx="6472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Plank.</a:t>
              </a:r>
              <a:endParaRPr lang="fr-FR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632453" y="3346505"/>
              <a:ext cx="6824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Bent.</a:t>
              </a:r>
              <a:endParaRPr lang="fr-FR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 flipV="1">
              <a:off x="4779936" y="3526577"/>
              <a:ext cx="0" cy="1694121"/>
            </a:xfrm>
            <a:prstGeom prst="line">
              <a:avLst/>
            </a:prstGeom>
            <a:ln w="222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197428" y="3346505"/>
              <a:ext cx="6472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Plank.</a:t>
              </a:r>
              <a:endParaRPr lang="fr-FR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86765" y="3346505"/>
              <a:ext cx="6824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Bent.</a:t>
              </a:r>
              <a:endParaRPr lang="fr-FR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239261" y="3346505"/>
              <a:ext cx="6472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Plank.</a:t>
              </a:r>
              <a:endParaRPr lang="fr-FR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28598" y="3346505"/>
              <a:ext cx="6824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Bent.</a:t>
              </a:r>
              <a:endParaRPr lang="fr-FR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 flipV="1">
              <a:off x="7075817" y="3526577"/>
              <a:ext cx="0" cy="1694121"/>
            </a:xfrm>
            <a:prstGeom prst="line">
              <a:avLst/>
            </a:prstGeom>
            <a:ln w="222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6493309" y="3346505"/>
              <a:ext cx="6472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Plank.</a:t>
              </a:r>
              <a:endParaRPr lang="fr-FR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982646" y="3346505"/>
              <a:ext cx="6824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Bent.</a:t>
              </a:r>
              <a:endParaRPr lang="fr-FR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 flipV="1">
              <a:off x="8124933" y="3526577"/>
              <a:ext cx="0" cy="1694121"/>
            </a:xfrm>
            <a:prstGeom prst="line">
              <a:avLst/>
            </a:prstGeom>
            <a:ln w="222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7555882" y="3346505"/>
              <a:ext cx="6472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Plank.</a:t>
              </a:r>
              <a:endParaRPr lang="fr-FR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986941" y="3346505"/>
              <a:ext cx="6824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Bent.</a:t>
              </a:r>
              <a:endParaRPr lang="fr-FR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604949" y="3346505"/>
              <a:ext cx="6472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Plank.</a:t>
              </a:r>
              <a:endParaRPr lang="fr-FR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036008" y="3346505"/>
              <a:ext cx="6824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Bent.</a:t>
              </a:r>
              <a:endParaRPr lang="fr-FR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 flipV="1">
              <a:off x="9182370" y="3526577"/>
              <a:ext cx="0" cy="1694121"/>
            </a:xfrm>
            <a:prstGeom prst="line">
              <a:avLst/>
            </a:prstGeom>
            <a:ln w="222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10230445" y="3526577"/>
              <a:ext cx="0" cy="1694121"/>
            </a:xfrm>
            <a:prstGeom prst="line">
              <a:avLst/>
            </a:prstGeom>
            <a:ln w="222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9705179" y="3346505"/>
              <a:ext cx="6472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Plank.</a:t>
              </a:r>
              <a:endParaRPr lang="fr-FR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136238" y="3346505"/>
              <a:ext cx="6824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Bent.</a:t>
              </a:r>
              <a:endParaRPr lang="fr-FR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940885" y="3346505"/>
              <a:ext cx="6472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Plank.</a:t>
              </a:r>
              <a:endParaRPr lang="fr-FR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371944" y="3346505"/>
              <a:ext cx="6824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Bent.</a:t>
              </a:r>
              <a:endParaRPr lang="fr-FR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8" name="Straight Connector 37"/>
            <p:cNvCxnSpPr/>
            <p:nvPr/>
          </p:nvCxnSpPr>
          <p:spPr>
            <a:xfrm flipV="1">
              <a:off x="11481374" y="3526577"/>
              <a:ext cx="0" cy="1694121"/>
            </a:xfrm>
            <a:prstGeom prst="line">
              <a:avLst/>
            </a:prstGeom>
            <a:ln w="222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5781763" y="3526577"/>
              <a:ext cx="0" cy="1694121"/>
            </a:xfrm>
            <a:prstGeom prst="line">
              <a:avLst/>
            </a:prstGeom>
            <a:ln w="222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2956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3"/>
          <p:cNvSpPr txBox="1"/>
          <p:nvPr/>
        </p:nvSpPr>
        <p:spPr>
          <a:xfrm>
            <a:off x="0" y="-1788"/>
            <a:ext cx="6933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r>
              <a:rPr lang="de-DE" sz="3200" b="1" dirty="0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Global </a:t>
            </a:r>
            <a:r>
              <a:rPr lang="de-DE" sz="3200" b="1" dirty="0" err="1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diversity</a:t>
            </a:r>
            <a:r>
              <a:rPr lang="de-DE" sz="3200" b="1" dirty="0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 </a:t>
            </a:r>
            <a:r>
              <a:rPr lang="de-DE" sz="3200" b="1" dirty="0" err="1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of</a:t>
            </a:r>
            <a:r>
              <a:rPr lang="de-DE" sz="3200" b="1" dirty="0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 </a:t>
            </a:r>
            <a:r>
              <a:rPr lang="de-DE" sz="3200" b="1" dirty="0" err="1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planktonic</a:t>
            </a:r>
            <a:r>
              <a:rPr lang="de-DE" sz="3200" b="1" dirty="0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 </a:t>
            </a:r>
            <a:r>
              <a:rPr lang="de-DE" sz="3200" b="1" dirty="0" err="1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foraminifera</a:t>
            </a:r>
            <a:endParaRPr lang="en-US" sz="3200" b="1" dirty="0">
              <a:solidFill>
                <a:srgbClr val="000000"/>
              </a:solidFill>
              <a:latin typeface="Bahnschrift SemiLight SemiConde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082631" y="6057133"/>
            <a:ext cx="1478996" cy="337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317"/>
          <a:stretch/>
        </p:blipFill>
        <p:spPr>
          <a:xfrm>
            <a:off x="1205421" y="629167"/>
            <a:ext cx="9781158" cy="581167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703127" y="5957453"/>
            <a:ext cx="3482109" cy="483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742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02835" y="920537"/>
            <a:ext cx="902127" cy="521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59"/>
          <a:stretch/>
        </p:blipFill>
        <p:spPr>
          <a:xfrm>
            <a:off x="188502" y="1209964"/>
            <a:ext cx="11814997" cy="463665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38545" y="920537"/>
            <a:ext cx="2964872" cy="521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3"/>
          <p:cNvSpPr txBox="1"/>
          <p:nvPr/>
        </p:nvSpPr>
        <p:spPr>
          <a:xfrm>
            <a:off x="0" y="-1788"/>
            <a:ext cx="6933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r>
              <a:rPr lang="de-DE" sz="3200" b="1" dirty="0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Global </a:t>
            </a:r>
            <a:r>
              <a:rPr lang="de-DE" sz="3200" b="1" dirty="0" err="1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diversity</a:t>
            </a:r>
            <a:r>
              <a:rPr lang="de-DE" sz="3200" b="1" dirty="0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 </a:t>
            </a:r>
            <a:r>
              <a:rPr lang="de-DE" sz="3200" b="1" dirty="0" err="1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of</a:t>
            </a:r>
            <a:r>
              <a:rPr lang="de-DE" sz="3200" b="1" dirty="0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 </a:t>
            </a:r>
            <a:r>
              <a:rPr lang="de-DE" sz="3200" b="1" dirty="0" err="1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planktonic</a:t>
            </a:r>
            <a:r>
              <a:rPr lang="de-DE" sz="3200" b="1" dirty="0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 </a:t>
            </a:r>
            <a:r>
              <a:rPr lang="de-DE" sz="3200" b="1" dirty="0" err="1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foraminifera</a:t>
            </a:r>
            <a:endParaRPr lang="en-US" sz="3200" b="1" dirty="0">
              <a:solidFill>
                <a:srgbClr val="000000"/>
              </a:solidFill>
              <a:latin typeface="Bahnschrift SemiLight SemiCond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80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0" y="686921"/>
            <a:ext cx="11964000" cy="5484159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0" y="-1788"/>
            <a:ext cx="8807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r>
              <a:rPr lang="de-DE" sz="3200" b="1" dirty="0" err="1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Biogeographic</a:t>
            </a:r>
            <a:r>
              <a:rPr lang="de-DE" sz="3200" b="1" dirty="0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 </a:t>
            </a:r>
            <a:r>
              <a:rPr lang="de-DE" sz="3200" b="1" dirty="0" err="1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patterns</a:t>
            </a:r>
            <a:r>
              <a:rPr lang="de-DE" sz="3200" b="1" dirty="0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 – Warm </a:t>
            </a:r>
            <a:r>
              <a:rPr lang="de-DE" sz="3200" b="1" dirty="0" err="1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water</a:t>
            </a:r>
            <a:r>
              <a:rPr lang="de-DE" sz="3200" b="1" dirty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 </a:t>
            </a:r>
            <a:r>
              <a:rPr lang="de-DE" sz="3200" b="1" dirty="0" err="1">
                <a:solidFill>
                  <a:srgbClr val="000000"/>
                </a:solidFill>
                <a:latin typeface="Bahnschrift SemiLight SemiConde" panose="020B0502040204020203" pitchFamily="34" charset="0"/>
              </a:rPr>
              <a:t>morphospecies</a:t>
            </a:r>
            <a:endParaRPr lang="en-US" sz="3200" b="1" dirty="0">
              <a:solidFill>
                <a:srgbClr val="000000"/>
              </a:solidFill>
              <a:latin typeface="Bahnschrift SemiLight SemiConde" panose="020B0502040204020203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6850" y="2705100"/>
            <a:ext cx="7327900" cy="3156982"/>
            <a:chOff x="196850" y="2705100"/>
            <a:chExt cx="7327900" cy="3156982"/>
          </a:xfrm>
        </p:grpSpPr>
        <p:sp>
          <p:nvSpPr>
            <p:cNvPr id="5" name="TextBox 4"/>
            <p:cNvSpPr txBox="1"/>
            <p:nvPr/>
          </p:nvSpPr>
          <p:spPr>
            <a:xfrm>
              <a:off x="6235700" y="2705100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smtClean="0">
                  <a:solidFill>
                    <a:schemeClr val="bg1">
                      <a:lumMod val="50000"/>
                    </a:schemeClr>
                  </a:solidFill>
                  <a:latin typeface="Bahnschrift SemiBold" panose="020B0502040204020203" pitchFamily="34" charset="0"/>
                </a:rPr>
                <a:t>Global-IT</a:t>
              </a:r>
              <a:endParaRPr lang="fr-FR" b="1" dirty="0">
                <a:solidFill>
                  <a:schemeClr val="bg1">
                    <a:lumMod val="50000"/>
                  </a:schemeClr>
                </a:solidFill>
                <a:latin typeface="Bahnschrift SemiBold" panose="020B0502040204020203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267450" y="5492750"/>
              <a:ext cx="1257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smtClean="0">
                  <a:solidFill>
                    <a:schemeClr val="bg1">
                      <a:lumMod val="50000"/>
                    </a:schemeClr>
                  </a:solidFill>
                  <a:latin typeface="Bahnschrift SemiBold" panose="020B0502040204020203" pitchFamily="34" charset="0"/>
                </a:rPr>
                <a:t>Global-IT</a:t>
              </a:r>
              <a:endParaRPr lang="fr-FR" b="1" dirty="0">
                <a:solidFill>
                  <a:schemeClr val="bg1">
                    <a:lumMod val="50000"/>
                  </a:schemeClr>
                </a:solidFill>
                <a:latin typeface="Bahnschrift SemiBold" panose="020B0502040204020203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96850" y="5492750"/>
              <a:ext cx="1720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 smtClean="0">
                  <a:solidFill>
                    <a:schemeClr val="accent2">
                      <a:lumMod val="75000"/>
                    </a:schemeClr>
                  </a:solidFill>
                  <a:latin typeface="Bahnschrift SemiBold" panose="020B0502040204020203" pitchFamily="34" charset="0"/>
                </a:rPr>
                <a:t>Indo</a:t>
              </a:r>
              <a:r>
                <a:rPr lang="de-DE" dirty="0" smtClean="0">
                  <a:solidFill>
                    <a:schemeClr val="accent2">
                      <a:lumMod val="75000"/>
                    </a:schemeClr>
                  </a:solidFill>
                  <a:latin typeface="Bahnschrift SemiBold" panose="020B0502040204020203" pitchFamily="34" charset="0"/>
                </a:rPr>
                <a:t>-Pacific-IT</a:t>
              </a:r>
              <a:endParaRPr lang="fr-FR" dirty="0">
                <a:solidFill>
                  <a:schemeClr val="accent2">
                    <a:lumMod val="75000"/>
                  </a:schemeClr>
                </a:solidFill>
                <a:latin typeface="Bahnschrift SemiBold" panose="020B0502040204020203" pitchFamily="34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60350" y="2720504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bg1">
                    <a:lumMod val="50000"/>
                  </a:schemeClr>
                </a:solidFill>
                <a:latin typeface="Bahnschrift SemiBold" panose="020B0502040204020203" pitchFamily="34" charset="0"/>
              </a:rPr>
              <a:t>Global-IT</a:t>
            </a:r>
            <a:endParaRPr lang="fr-FR" b="1" dirty="0">
              <a:solidFill>
                <a:schemeClr val="bg1">
                  <a:lumMod val="5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8241" y="582987"/>
            <a:ext cx="6563659" cy="55880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-175709" y="3426691"/>
            <a:ext cx="6563659" cy="2848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689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0" y="-1788"/>
            <a:ext cx="88184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r>
              <a:rPr lang="de-DE" sz="3200" b="1" dirty="0" err="1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Biogeographic</a:t>
            </a:r>
            <a:r>
              <a:rPr lang="de-DE" sz="3200" b="1" dirty="0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 </a:t>
            </a:r>
            <a:r>
              <a:rPr lang="de-DE" sz="3200" b="1" dirty="0" err="1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patterns</a:t>
            </a:r>
            <a:r>
              <a:rPr lang="de-DE" sz="3200" b="1" dirty="0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 – „</a:t>
            </a:r>
            <a:r>
              <a:rPr lang="de-DE" sz="3200" b="1" dirty="0" err="1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Cold</a:t>
            </a:r>
            <a:r>
              <a:rPr lang="de-DE" sz="3200" b="1" dirty="0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“ </a:t>
            </a:r>
            <a:r>
              <a:rPr lang="de-DE" sz="3200" b="1" dirty="0" err="1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water</a:t>
            </a:r>
            <a:r>
              <a:rPr lang="de-DE" sz="3200" b="1" dirty="0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 </a:t>
            </a:r>
            <a:r>
              <a:rPr lang="de-DE" sz="3200" b="1" dirty="0" err="1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morphospecies</a:t>
            </a:r>
            <a:endParaRPr lang="en-US" sz="3200" b="1" dirty="0">
              <a:solidFill>
                <a:srgbClr val="000000"/>
              </a:solidFill>
              <a:latin typeface="Bahnschrift SemiLight SemiConde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7" y="651934"/>
            <a:ext cx="12113847" cy="55541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3350" y="3752850"/>
            <a:ext cx="159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B050"/>
                </a:solidFill>
                <a:latin typeface="Bahnschrift SemiBold" panose="020B0502040204020203" pitchFamily="34" charset="0"/>
              </a:rPr>
              <a:t>Bipolar</a:t>
            </a:r>
            <a:endParaRPr lang="fr-FR" dirty="0">
              <a:solidFill>
                <a:srgbClr val="00B05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40200" y="3752850"/>
            <a:ext cx="159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B050"/>
                </a:solidFill>
                <a:latin typeface="Bahnschrift SemiBold" panose="020B0502040204020203" pitchFamily="34" charset="0"/>
              </a:rPr>
              <a:t>Bipolar</a:t>
            </a:r>
            <a:endParaRPr lang="fr-FR" dirty="0">
              <a:solidFill>
                <a:srgbClr val="00B05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42300" y="3752850"/>
            <a:ext cx="159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2060"/>
                </a:solidFill>
                <a:latin typeface="Bahnschrift SemiBold" panose="020B0502040204020203" pitchFamily="34" charset="0"/>
              </a:rPr>
              <a:t>Isolated</a:t>
            </a:r>
            <a:endParaRPr lang="fr-FR" dirty="0">
              <a:solidFill>
                <a:srgbClr val="00206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42300" y="5581650"/>
            <a:ext cx="159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2060"/>
                </a:solidFill>
                <a:latin typeface="Bahnschrift SemiBold" panose="020B0502040204020203" pitchFamily="34" charset="0"/>
              </a:rPr>
              <a:t>Isolated</a:t>
            </a:r>
            <a:endParaRPr lang="fr-FR" dirty="0">
              <a:solidFill>
                <a:srgbClr val="00206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40200" y="5581650"/>
            <a:ext cx="159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2060"/>
                </a:solidFill>
                <a:latin typeface="Bahnschrift SemiBold" panose="020B0502040204020203" pitchFamily="34" charset="0"/>
              </a:rPr>
              <a:t>Isolated</a:t>
            </a:r>
            <a:endParaRPr lang="fr-FR" dirty="0">
              <a:solidFill>
                <a:srgbClr val="00206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3350" y="5581650"/>
            <a:ext cx="159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rgbClr val="002060"/>
                </a:solidFill>
                <a:latin typeface="Bahnschrift SemiBold" panose="020B0502040204020203" pitchFamily="34" charset="0"/>
              </a:rPr>
              <a:t>Isolated</a:t>
            </a:r>
            <a:endParaRPr lang="fr-FR" dirty="0">
              <a:solidFill>
                <a:srgbClr val="00206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40200" y="1941719"/>
            <a:ext cx="123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bg1">
                    <a:lumMod val="50000"/>
                  </a:schemeClr>
                </a:solidFill>
                <a:latin typeface="Bahnschrift SemiBold" panose="020B0502040204020203" pitchFamily="34" charset="0"/>
              </a:rPr>
              <a:t>Global-IT</a:t>
            </a:r>
            <a:endParaRPr lang="fr-FR" b="1" dirty="0">
              <a:solidFill>
                <a:schemeClr val="bg1">
                  <a:lumMod val="5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42300" y="1941719"/>
            <a:ext cx="159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B050"/>
                </a:solidFill>
                <a:latin typeface="Bahnschrift SemiBold" panose="020B0502040204020203" pitchFamily="34" charset="0"/>
              </a:rPr>
              <a:t>Bipolar</a:t>
            </a:r>
            <a:endParaRPr lang="fr-FR" dirty="0">
              <a:solidFill>
                <a:srgbClr val="00B05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3350" y="1941719"/>
            <a:ext cx="99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latin typeface="Bahnschrift SemiBold" panose="020B0502040204020203" pitchFamily="34" charset="0"/>
              </a:rPr>
              <a:t>Global</a:t>
            </a:r>
            <a:endParaRPr lang="fr-FR" b="1" dirty="0">
              <a:latin typeface="Bahnschrift SemiBold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193964" y="2500686"/>
            <a:ext cx="12346888" cy="3705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4054764" y="582987"/>
            <a:ext cx="8137236" cy="191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180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2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590" y="719802"/>
            <a:ext cx="8601665" cy="552990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590" y="719802"/>
            <a:ext cx="8601665" cy="552990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590" y="719802"/>
            <a:ext cx="8601665" cy="552990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590" y="719802"/>
            <a:ext cx="8601665" cy="55299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70986"/>
            <a:ext cx="11848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latin typeface="Bahnschrift SemiLight SemiConde" panose="020B0502040204020203" pitchFamily="34" charset="0"/>
                <a:cs typeface="Arial" panose="020B0604020202020204" pitchFamily="34" charset="0"/>
              </a:rPr>
              <a:t>The </a:t>
            </a:r>
            <a:r>
              <a:rPr lang="de-DE" sz="3200" b="1" dirty="0" err="1" smtClean="0">
                <a:latin typeface="Bahnschrift SemiLight SemiConde" panose="020B0502040204020203" pitchFamily="34" charset="0"/>
                <a:cs typeface="Arial" panose="020B0604020202020204" pitchFamily="34" charset="0"/>
              </a:rPr>
              <a:t>perpetual</a:t>
            </a:r>
            <a:r>
              <a:rPr lang="de-DE" sz="3200" b="1" dirty="0" smtClean="0">
                <a:latin typeface="Bahnschrift SemiLight SemiConde" panose="020B0502040204020203" pitchFamily="34" charset="0"/>
                <a:cs typeface="Arial" panose="020B0604020202020204" pitchFamily="34" charset="0"/>
              </a:rPr>
              <a:t> </a:t>
            </a:r>
            <a:r>
              <a:rPr lang="de-DE" sz="3200" b="1" dirty="0" err="1" smtClean="0">
                <a:latin typeface="Bahnschrift SemiLight SemiConde" panose="020B0502040204020203" pitchFamily="34" charset="0"/>
                <a:cs typeface="Arial" panose="020B0604020202020204" pitchFamily="34" charset="0"/>
              </a:rPr>
              <a:t>motion</a:t>
            </a:r>
            <a:r>
              <a:rPr lang="de-DE" sz="3200" b="1" dirty="0" smtClean="0">
                <a:latin typeface="Bahnschrift SemiLight SemiConde" panose="020B0502040204020203" pitchFamily="34" charset="0"/>
                <a:cs typeface="Arial" panose="020B0604020202020204" pitchFamily="34" charset="0"/>
              </a:rPr>
              <a:t> </a:t>
            </a:r>
            <a:r>
              <a:rPr lang="de-DE" sz="3200" b="1" dirty="0" err="1" smtClean="0">
                <a:latin typeface="Bahnschrift SemiLight SemiConde" panose="020B0502040204020203" pitchFamily="34" charset="0"/>
                <a:cs typeface="Arial" panose="020B0604020202020204" pitchFamily="34" charset="0"/>
              </a:rPr>
              <a:t>of</a:t>
            </a:r>
            <a:r>
              <a:rPr lang="de-DE" sz="3200" b="1" dirty="0" smtClean="0">
                <a:latin typeface="Bahnschrift SemiLight SemiConde" panose="020B0502040204020203" pitchFamily="34" charset="0"/>
                <a:cs typeface="Arial" panose="020B0604020202020204" pitchFamily="34" charset="0"/>
              </a:rPr>
              <a:t> </a:t>
            </a:r>
            <a:r>
              <a:rPr lang="de-DE" sz="3200" b="1" dirty="0" err="1" smtClean="0">
                <a:latin typeface="Bahnschrift SemiLight SemiConde" panose="020B0502040204020203" pitchFamily="34" charset="0"/>
                <a:cs typeface="Arial" panose="020B0604020202020204" pitchFamily="34" charset="0"/>
              </a:rPr>
              <a:t>evolution</a:t>
            </a:r>
            <a:endParaRPr lang="fr-FR" sz="3200" b="1" dirty="0">
              <a:latin typeface="Bahnschrift SemiLight SemiConde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22907" y="622940"/>
            <a:ext cx="4968552" cy="502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44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47" y="23803"/>
            <a:ext cx="11737043" cy="64168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47" y="23803"/>
            <a:ext cx="11737043" cy="64168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47" y="23803"/>
            <a:ext cx="11737043" cy="64168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47" y="23803"/>
            <a:ext cx="11737043" cy="64168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350"/>
            <a:ext cx="11848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 b="1" dirty="0" smtClean="0">
                <a:latin typeface="Bahnschrift SemiLight SemiConde" panose="020B0502040204020203" pitchFamily="34" charset="0"/>
                <a:cs typeface="Arial" panose="020B0604020202020204" pitchFamily="34" charset="0"/>
              </a:rPr>
              <a:t>Data </a:t>
            </a:r>
            <a:r>
              <a:rPr lang="de-DE" sz="3200" b="1" dirty="0" err="1" smtClean="0">
                <a:latin typeface="Bahnschrift SemiLight SemiConde" panose="020B0502040204020203" pitchFamily="34" charset="0"/>
                <a:cs typeface="Arial" panose="020B0604020202020204" pitchFamily="34" charset="0"/>
              </a:rPr>
              <a:t>collection</a:t>
            </a:r>
            <a:endParaRPr lang="fr-FR" sz="3200" b="1" dirty="0">
              <a:latin typeface="Bahnschrift SemiLight SemiConde" panose="020B05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49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1" y="47860"/>
            <a:ext cx="8897453" cy="6340036"/>
          </a:xfrm>
          <a:prstGeom prst="rect">
            <a:avLst/>
          </a:prstGeom>
        </p:spPr>
      </p:pic>
      <p:sp>
        <p:nvSpPr>
          <p:cNvPr id="5" name="ZoneTexte 3"/>
          <p:cNvSpPr txBox="1"/>
          <p:nvPr/>
        </p:nvSpPr>
        <p:spPr>
          <a:xfrm>
            <a:off x="8938394" y="2151728"/>
            <a:ext cx="32748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r>
              <a:rPr lang="de-DE" sz="3200" dirty="0" err="1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Merging</a:t>
            </a:r>
            <a:r>
              <a:rPr lang="de-DE" sz="3200" dirty="0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 </a:t>
            </a:r>
            <a:r>
              <a:rPr lang="de-DE" sz="3200" dirty="0" err="1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Barcoding</a:t>
            </a:r>
            <a:r>
              <a:rPr lang="de-DE" sz="3200" dirty="0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 </a:t>
            </a:r>
            <a:r>
              <a:rPr lang="de-DE" sz="3200" dirty="0" err="1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and</a:t>
            </a:r>
            <a:r>
              <a:rPr lang="de-DE" sz="3200" dirty="0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 </a:t>
            </a:r>
            <a:r>
              <a:rPr lang="de-DE" sz="3200" dirty="0" err="1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Metatabarcoding</a:t>
            </a:r>
            <a:r>
              <a:rPr lang="de-DE" sz="3200" dirty="0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 </a:t>
            </a:r>
            <a:r>
              <a:rPr lang="de-DE" sz="3200" dirty="0" err="1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into</a:t>
            </a:r>
            <a:r>
              <a:rPr lang="de-DE" sz="3200" dirty="0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 a </a:t>
            </a:r>
            <a:r>
              <a:rPr lang="de-DE" sz="3200" dirty="0" err="1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single</a:t>
            </a:r>
            <a:r>
              <a:rPr lang="de-DE" sz="3200" dirty="0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 </a:t>
            </a:r>
            <a:r>
              <a:rPr lang="de-DE" sz="3200" dirty="0" err="1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framework</a:t>
            </a:r>
            <a:endParaRPr lang="en-US" sz="3200" dirty="0">
              <a:solidFill>
                <a:srgbClr val="000000"/>
              </a:solidFill>
              <a:latin typeface="Bahnschrift SemiLight SemiConde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350"/>
            <a:ext cx="11848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 b="1" dirty="0" smtClean="0">
                <a:latin typeface="Bahnschrift SemiLight SemiConde" panose="020B0502040204020203" pitchFamily="34" charset="0"/>
                <a:cs typeface="Arial" panose="020B0604020202020204" pitchFamily="34" charset="0"/>
              </a:rPr>
              <a:t>Data </a:t>
            </a:r>
            <a:r>
              <a:rPr lang="de-DE" sz="3200" b="1" dirty="0" err="1" smtClean="0">
                <a:latin typeface="Bahnschrift SemiLight SemiConde" panose="020B0502040204020203" pitchFamily="34" charset="0"/>
                <a:cs typeface="Arial" panose="020B0604020202020204" pitchFamily="34" charset="0"/>
              </a:rPr>
              <a:t>collection</a:t>
            </a:r>
            <a:endParaRPr lang="fr-FR" sz="3200" b="1" dirty="0">
              <a:latin typeface="Bahnschrift SemiLight SemiConde" panose="020B05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51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86" y="-1"/>
            <a:ext cx="6669413" cy="64051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69394" y="170456"/>
            <a:ext cx="51965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 dirty="0" smtClean="0">
                <a:latin typeface="Bahnschrift SemiCondensed" panose="020B0502040204020203" pitchFamily="34" charset="0"/>
              </a:rPr>
              <a:t> </a:t>
            </a:r>
            <a:r>
              <a:rPr lang="de-DE" sz="3200" b="1" dirty="0" err="1" smtClean="0">
                <a:latin typeface="Bahnschrift SemiCondensed" panose="020B0502040204020203" pitchFamily="34" charset="0"/>
              </a:rPr>
              <a:t>Rebuilding</a:t>
            </a:r>
            <a:r>
              <a:rPr lang="de-DE" sz="3200" b="1" dirty="0" smtClean="0">
                <a:latin typeface="Bahnschrift SemiCondensed" panose="020B0502040204020203" pitchFamily="34" charset="0"/>
              </a:rPr>
              <a:t> </a:t>
            </a:r>
            <a:r>
              <a:rPr lang="de-DE" sz="3200" b="1" dirty="0" err="1" smtClean="0">
                <a:latin typeface="Bahnschrift SemiCondensed" panose="020B0502040204020203" pitchFamily="34" charset="0"/>
              </a:rPr>
              <a:t>Molecular</a:t>
            </a:r>
            <a:r>
              <a:rPr lang="de-DE" sz="3200" b="1" dirty="0" smtClean="0">
                <a:latin typeface="Bahnschrift SemiCondensed" panose="020B0502040204020203" pitchFamily="34" charset="0"/>
              </a:rPr>
              <a:t> </a:t>
            </a:r>
            <a:r>
              <a:rPr lang="de-DE" sz="3200" b="1" dirty="0" err="1" smtClean="0">
                <a:latin typeface="Bahnschrift SemiCondensed" panose="020B0502040204020203" pitchFamily="34" charset="0"/>
              </a:rPr>
              <a:t>Taxonomy</a:t>
            </a:r>
            <a:endParaRPr lang="fr-FR" sz="3200" b="1" dirty="0">
              <a:latin typeface="Bahnschrift SemiCondensed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81950" y="2450375"/>
            <a:ext cx="36004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41   MORPHOSPECIES </a:t>
            </a:r>
            <a:r>
              <a:rPr lang="de-DE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Upper</a:t>
            </a:r>
            <a:r>
              <a:rPr lang="de-DE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limit</a:t>
            </a:r>
            <a:endParaRPr lang="de-DE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59   LINEAGES </a:t>
            </a:r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(MOTUs lvl-1)</a:t>
            </a:r>
          </a:p>
          <a:p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84   GENOTYPES 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(MOTUs </a:t>
            </a:r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lvl-2)</a:t>
            </a:r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209 BASEGROUPS </a:t>
            </a:r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MOTUs </a:t>
            </a:r>
            <a:r>
              <a:rPr lang="de-DE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lvl-3)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353 BASTEYPES </a:t>
            </a:r>
            <a:r>
              <a:rPr lang="de-DE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Lower</a:t>
            </a:r>
            <a:r>
              <a:rPr lang="de-DE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limit</a:t>
            </a:r>
            <a:endParaRPr lang="fr-F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81949" y="1868388"/>
            <a:ext cx="5064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de-DE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levels</a:t>
            </a:r>
            <a:r>
              <a:rPr lang="de-DE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Taxonomic</a:t>
            </a:r>
            <a:r>
              <a:rPr lang="de-DE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endParaRPr lang="fr-F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98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33" y="55246"/>
            <a:ext cx="8061869" cy="63433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64449" y="-40377"/>
            <a:ext cx="32319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smtClean="0">
                <a:latin typeface="Bahnschrift SemiCondensed" panose="020B0502040204020203" pitchFamily="34" charset="0"/>
              </a:rPr>
              <a:t>3 Major </a:t>
            </a:r>
            <a:r>
              <a:rPr lang="de-DE" sz="3200" dirty="0" err="1" smtClean="0">
                <a:latin typeface="Bahnschrift SemiCondensed" panose="020B0502040204020203" pitchFamily="34" charset="0"/>
              </a:rPr>
              <a:t>patterns</a:t>
            </a:r>
            <a:r>
              <a:rPr lang="de-DE" sz="3200" dirty="0" smtClean="0">
                <a:latin typeface="Bahnschrift SemiCondensed" panose="020B0502040204020203" pitchFamily="34" charset="0"/>
              </a:rPr>
              <a:t> </a:t>
            </a:r>
            <a:r>
              <a:rPr lang="de-DE" sz="3200" dirty="0" err="1" smtClean="0">
                <a:latin typeface="Bahnschrift SemiCondensed" panose="020B0502040204020203" pitchFamily="34" charset="0"/>
              </a:rPr>
              <a:t>of</a:t>
            </a:r>
            <a:r>
              <a:rPr lang="de-DE" sz="3200" dirty="0" smtClean="0">
                <a:latin typeface="Bahnschrift SemiCondensed" panose="020B0502040204020203" pitchFamily="34" charset="0"/>
              </a:rPr>
              <a:t> </a:t>
            </a:r>
            <a:r>
              <a:rPr lang="de-DE" sz="3200" dirty="0" err="1" smtClean="0">
                <a:latin typeface="Bahnschrift SemiCondensed" panose="020B0502040204020203" pitchFamily="34" charset="0"/>
              </a:rPr>
              <a:t>cryptic</a:t>
            </a:r>
            <a:r>
              <a:rPr lang="de-DE" sz="3200" dirty="0" smtClean="0">
                <a:latin typeface="Bahnschrift SemiCondensed" panose="020B0502040204020203" pitchFamily="34" charset="0"/>
              </a:rPr>
              <a:t> </a:t>
            </a:r>
            <a:r>
              <a:rPr lang="de-DE" sz="3200" dirty="0" err="1" smtClean="0">
                <a:latin typeface="Bahnschrift SemiCondensed" panose="020B0502040204020203" pitchFamily="34" charset="0"/>
              </a:rPr>
              <a:t>diversification</a:t>
            </a:r>
            <a:endParaRPr lang="fr-FR" sz="3200" dirty="0">
              <a:latin typeface="Bahnschrift SemiCondensed" panose="020B0502040204020203" pitchFamily="34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1473994" y="1092922"/>
            <a:ext cx="10371238" cy="4633797"/>
            <a:chOff x="1473994" y="1105622"/>
            <a:chExt cx="10371238" cy="4633797"/>
          </a:xfrm>
        </p:grpSpPr>
        <p:grpSp>
          <p:nvGrpSpPr>
            <p:cNvPr id="27" name="Group 26"/>
            <p:cNvGrpSpPr/>
            <p:nvPr/>
          </p:nvGrpSpPr>
          <p:grpSpPr>
            <a:xfrm>
              <a:off x="9115629" y="4532587"/>
              <a:ext cx="2729603" cy="1206832"/>
              <a:chOff x="9121979" y="4665937"/>
              <a:chExt cx="2729603" cy="1206832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9179896" y="4665937"/>
                <a:ext cx="2613768" cy="120683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9121979" y="4669189"/>
                <a:ext cx="272960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dirty="0" err="1" smtClean="0"/>
                  <a:t>Cryptic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diversification</a:t>
                </a:r>
                <a:r>
                  <a:rPr lang="de-DE" dirty="0" smtClean="0"/>
                  <a:t> </a:t>
                </a:r>
              </a:p>
              <a:p>
                <a:pPr algn="ctr"/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habitat</a:t>
                </a:r>
                <a:r>
                  <a:rPr lang="de-DE" dirty="0" smtClean="0"/>
                  <a:t> </a:t>
                </a:r>
              </a:p>
              <a:p>
                <a:pPr algn="ctr"/>
                <a:r>
                  <a:rPr lang="de-DE" dirty="0" err="1" smtClean="0"/>
                  <a:t>fragmentation</a:t>
                </a:r>
                <a:endParaRPr lang="de-DE" dirty="0" smtClean="0"/>
              </a:p>
              <a:p>
                <a:pPr algn="ctr"/>
                <a:r>
                  <a:rPr lang="de-DE" dirty="0" smtClean="0"/>
                  <a:t> (8 </a:t>
                </a:r>
                <a:r>
                  <a:rPr lang="de-DE" dirty="0" err="1" smtClean="0"/>
                  <a:t>Morphospecies</a:t>
                </a:r>
                <a:r>
                  <a:rPr lang="de-DE" dirty="0" smtClean="0"/>
                  <a:t>)</a:t>
                </a:r>
                <a:endParaRPr lang="fr-FR" dirty="0"/>
              </a:p>
            </p:txBody>
          </p:sp>
        </p:grpSp>
        <p:sp>
          <p:nvSpPr>
            <p:cNvPr id="30" name="Oval 29"/>
            <p:cNvSpPr/>
            <p:nvPr/>
          </p:nvSpPr>
          <p:spPr>
            <a:xfrm>
              <a:off x="1833220" y="1105622"/>
              <a:ext cx="107011" cy="10701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Oval 30"/>
            <p:cNvSpPr/>
            <p:nvPr/>
          </p:nvSpPr>
          <p:spPr>
            <a:xfrm>
              <a:off x="2541052" y="4694701"/>
              <a:ext cx="107011" cy="10701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Oval 31"/>
            <p:cNvSpPr/>
            <p:nvPr/>
          </p:nvSpPr>
          <p:spPr>
            <a:xfrm>
              <a:off x="1473994" y="4053085"/>
              <a:ext cx="107011" cy="10701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67792" y="378080"/>
            <a:ext cx="10877440" cy="4021433"/>
            <a:chOff x="967792" y="378080"/>
            <a:chExt cx="10877440" cy="4021433"/>
          </a:xfrm>
        </p:grpSpPr>
        <p:sp>
          <p:nvSpPr>
            <p:cNvPr id="7" name="Oval 6"/>
            <p:cNvSpPr/>
            <p:nvPr/>
          </p:nvSpPr>
          <p:spPr>
            <a:xfrm>
              <a:off x="2155242" y="2546295"/>
              <a:ext cx="107011" cy="10701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/>
            <p:cNvSpPr/>
            <p:nvPr/>
          </p:nvSpPr>
          <p:spPr>
            <a:xfrm>
              <a:off x="1233915" y="1816355"/>
              <a:ext cx="107011" cy="10701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1779715" y="1919777"/>
              <a:ext cx="107011" cy="10701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Oval 9"/>
            <p:cNvSpPr/>
            <p:nvPr/>
          </p:nvSpPr>
          <p:spPr>
            <a:xfrm>
              <a:off x="1581005" y="2948688"/>
              <a:ext cx="107011" cy="10701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val 10"/>
            <p:cNvSpPr/>
            <p:nvPr/>
          </p:nvSpPr>
          <p:spPr>
            <a:xfrm>
              <a:off x="1561640" y="3149081"/>
              <a:ext cx="107011" cy="10701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1"/>
            <p:cNvSpPr/>
            <p:nvPr/>
          </p:nvSpPr>
          <p:spPr>
            <a:xfrm>
              <a:off x="1504516" y="3872350"/>
              <a:ext cx="107011" cy="10701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Oval 12"/>
            <p:cNvSpPr/>
            <p:nvPr/>
          </p:nvSpPr>
          <p:spPr>
            <a:xfrm>
              <a:off x="2432387" y="4292502"/>
              <a:ext cx="107011" cy="10701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9115629" y="1655088"/>
              <a:ext cx="2729603" cy="1206832"/>
              <a:chOff x="9115629" y="1540788"/>
              <a:chExt cx="2729603" cy="120683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9173546" y="1540788"/>
                <a:ext cx="2613768" cy="12068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9115629" y="1682539"/>
                <a:ext cx="272960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dirty="0" err="1" smtClean="0"/>
                  <a:t>No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evidence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cryptic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diversification</a:t>
                </a:r>
                <a:endParaRPr lang="de-DE" dirty="0" smtClean="0"/>
              </a:p>
              <a:p>
                <a:pPr algn="ctr"/>
                <a:r>
                  <a:rPr lang="de-DE" dirty="0" smtClean="0"/>
                  <a:t> (29 </a:t>
                </a:r>
                <a:r>
                  <a:rPr lang="de-DE" dirty="0" err="1" smtClean="0"/>
                  <a:t>Morphospecies</a:t>
                </a:r>
                <a:r>
                  <a:rPr lang="de-DE" dirty="0" smtClean="0"/>
                  <a:t>)</a:t>
                </a:r>
                <a:endParaRPr lang="fr-FR" dirty="0"/>
              </a:p>
            </p:txBody>
          </p:sp>
        </p:grpSp>
        <p:sp>
          <p:nvSpPr>
            <p:cNvPr id="20" name="Oval 19"/>
            <p:cNvSpPr/>
            <p:nvPr/>
          </p:nvSpPr>
          <p:spPr>
            <a:xfrm>
              <a:off x="2313731" y="2026788"/>
              <a:ext cx="107011" cy="10701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Oval 20"/>
            <p:cNvSpPr/>
            <p:nvPr/>
          </p:nvSpPr>
          <p:spPr>
            <a:xfrm>
              <a:off x="2155242" y="784480"/>
              <a:ext cx="107011" cy="10701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Oval 21"/>
            <p:cNvSpPr/>
            <p:nvPr/>
          </p:nvSpPr>
          <p:spPr>
            <a:xfrm>
              <a:off x="967792" y="378080"/>
              <a:ext cx="107011" cy="10701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Oval 32"/>
            <p:cNvSpPr/>
            <p:nvPr/>
          </p:nvSpPr>
          <p:spPr>
            <a:xfrm>
              <a:off x="2157084" y="2439284"/>
              <a:ext cx="107011" cy="10701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810517" y="550462"/>
            <a:ext cx="11034715" cy="3744806"/>
            <a:chOff x="810517" y="550462"/>
            <a:chExt cx="11034715" cy="3744806"/>
          </a:xfrm>
        </p:grpSpPr>
        <p:grpSp>
          <p:nvGrpSpPr>
            <p:cNvPr id="35" name="Group 34"/>
            <p:cNvGrpSpPr/>
            <p:nvPr/>
          </p:nvGrpSpPr>
          <p:grpSpPr>
            <a:xfrm>
              <a:off x="810517" y="550462"/>
              <a:ext cx="11034715" cy="3744806"/>
              <a:chOff x="810517" y="550462"/>
              <a:chExt cx="11034715" cy="3744806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1954849" y="2722114"/>
                <a:ext cx="107011" cy="107011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1354511" y="3609571"/>
                <a:ext cx="107011" cy="107011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2299277" y="1675522"/>
                <a:ext cx="107011" cy="107011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810517" y="550462"/>
                <a:ext cx="107011" cy="107011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9115629" y="3086538"/>
                <a:ext cx="2729603" cy="1208730"/>
                <a:chOff x="9128329" y="3026688"/>
                <a:chExt cx="2729603" cy="1208730"/>
              </a:xfrm>
            </p:grpSpPr>
            <p:sp>
              <p:nvSpPr>
                <p:cNvPr id="23" name="Rectangle 22"/>
                <p:cNvSpPr/>
                <p:nvPr/>
              </p:nvSpPr>
              <p:spPr>
                <a:xfrm>
                  <a:off x="9186246" y="3026688"/>
                  <a:ext cx="2613768" cy="1206832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540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9128329" y="3035089"/>
                  <a:ext cx="2729603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 err="1" smtClean="0"/>
                    <a:t>Cryptic</a:t>
                  </a:r>
                  <a:r>
                    <a:rPr lang="de-DE" dirty="0" smtClean="0"/>
                    <a:t> </a:t>
                  </a:r>
                  <a:r>
                    <a:rPr lang="de-DE" dirty="0" err="1" smtClean="0"/>
                    <a:t>diversification</a:t>
                  </a:r>
                  <a:r>
                    <a:rPr lang="de-DE" dirty="0" smtClean="0"/>
                    <a:t> </a:t>
                  </a:r>
                  <a:r>
                    <a:rPr lang="de-DE" dirty="0" err="1" smtClean="0"/>
                    <a:t>without</a:t>
                  </a:r>
                  <a:r>
                    <a:rPr lang="de-DE" dirty="0" smtClean="0"/>
                    <a:t> </a:t>
                  </a:r>
                  <a:r>
                    <a:rPr lang="de-DE" dirty="0" err="1" smtClean="0"/>
                    <a:t>habitat</a:t>
                  </a:r>
                  <a:r>
                    <a:rPr lang="de-DE" dirty="0" smtClean="0"/>
                    <a:t> </a:t>
                  </a:r>
                  <a:r>
                    <a:rPr lang="de-DE" dirty="0" err="1" smtClean="0"/>
                    <a:t>fragmentation</a:t>
                  </a:r>
                  <a:endParaRPr lang="de-DE" dirty="0" smtClean="0"/>
                </a:p>
                <a:p>
                  <a:pPr algn="ctr"/>
                  <a:r>
                    <a:rPr lang="de-DE" dirty="0" smtClean="0"/>
                    <a:t> (8 </a:t>
                  </a:r>
                  <a:r>
                    <a:rPr lang="de-DE" dirty="0" err="1" smtClean="0"/>
                    <a:t>Morphospecies</a:t>
                  </a:r>
                  <a:r>
                    <a:rPr lang="de-DE" dirty="0" smtClean="0"/>
                    <a:t>)</a:t>
                  </a:r>
                  <a:endParaRPr lang="fr-FR" dirty="0"/>
                </a:p>
              </p:txBody>
            </p:sp>
          </p:grpSp>
        </p:grpSp>
        <p:sp>
          <p:nvSpPr>
            <p:cNvPr id="37" name="Oval 36"/>
            <p:cNvSpPr/>
            <p:nvPr/>
          </p:nvSpPr>
          <p:spPr>
            <a:xfrm>
              <a:off x="2251165" y="2225262"/>
              <a:ext cx="107011" cy="10701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" name="Rectangle 3"/>
          <p:cNvSpPr/>
          <p:nvPr/>
        </p:nvSpPr>
        <p:spPr>
          <a:xfrm>
            <a:off x="2299277" y="2133799"/>
            <a:ext cx="6033125" cy="305485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/>
          <p:cNvSpPr/>
          <p:nvPr/>
        </p:nvSpPr>
        <p:spPr>
          <a:xfrm>
            <a:off x="2481943" y="4401616"/>
            <a:ext cx="5850459" cy="1034742"/>
          </a:xfrm>
          <a:prstGeom prst="rect">
            <a:avLst/>
          </a:prstGeom>
          <a:solidFill>
            <a:schemeClr val="accent6">
              <a:lumMod val="20000"/>
              <a:lumOff val="80000"/>
              <a:alpha val="1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596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77" y="69413"/>
            <a:ext cx="8678005" cy="63543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64449" y="436246"/>
            <a:ext cx="32319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 smtClean="0">
                <a:latin typeface="Bahnschrift SemiCondensed" panose="020B0502040204020203" pitchFamily="34" charset="0"/>
              </a:rPr>
              <a:t>3 Major </a:t>
            </a:r>
            <a:r>
              <a:rPr lang="de-DE" sz="2800" dirty="0" err="1" smtClean="0">
                <a:latin typeface="Bahnschrift SemiCondensed" panose="020B0502040204020203" pitchFamily="34" charset="0"/>
              </a:rPr>
              <a:t>patterns</a:t>
            </a:r>
            <a:r>
              <a:rPr lang="de-DE" sz="2800" dirty="0" smtClean="0">
                <a:latin typeface="Bahnschrift SemiCondensed" panose="020B0502040204020203" pitchFamily="34" charset="0"/>
              </a:rPr>
              <a:t> </a:t>
            </a:r>
            <a:r>
              <a:rPr lang="de-DE" sz="2800" dirty="0" err="1" smtClean="0">
                <a:latin typeface="Bahnschrift SemiCondensed" panose="020B0502040204020203" pitchFamily="34" charset="0"/>
              </a:rPr>
              <a:t>of</a:t>
            </a:r>
            <a:r>
              <a:rPr lang="de-DE" sz="2800" dirty="0" smtClean="0">
                <a:latin typeface="Bahnschrift SemiCondensed" panose="020B0502040204020203" pitchFamily="34" charset="0"/>
              </a:rPr>
              <a:t> </a:t>
            </a:r>
            <a:r>
              <a:rPr lang="de-DE" sz="2800" dirty="0" err="1" smtClean="0">
                <a:latin typeface="Bahnschrift SemiCondensed" panose="020B0502040204020203" pitchFamily="34" charset="0"/>
              </a:rPr>
              <a:t>cryptic</a:t>
            </a:r>
            <a:r>
              <a:rPr lang="de-DE" sz="2800" dirty="0" smtClean="0">
                <a:latin typeface="Bahnschrift SemiCondensed" panose="020B0502040204020203" pitchFamily="34" charset="0"/>
              </a:rPr>
              <a:t> </a:t>
            </a:r>
            <a:r>
              <a:rPr lang="de-DE" sz="2800" dirty="0" err="1" smtClean="0">
                <a:latin typeface="Bahnschrift SemiCondensed" panose="020B0502040204020203" pitchFamily="34" charset="0"/>
              </a:rPr>
              <a:t>diversification</a:t>
            </a:r>
            <a:endParaRPr lang="fr-FR" sz="2800" dirty="0">
              <a:latin typeface="Bahnschrift SemiCondensed" panose="020B0502040204020203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115629" y="2984938"/>
            <a:ext cx="2729603" cy="1208730"/>
            <a:chOff x="9128329" y="2925088"/>
            <a:chExt cx="2729603" cy="1208730"/>
          </a:xfrm>
        </p:grpSpPr>
        <p:sp>
          <p:nvSpPr>
            <p:cNvPr id="8" name="Rectangle 7"/>
            <p:cNvSpPr/>
            <p:nvPr/>
          </p:nvSpPr>
          <p:spPr>
            <a:xfrm>
              <a:off x="9186246" y="2925088"/>
              <a:ext cx="2613768" cy="12068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128329" y="2933489"/>
              <a:ext cx="272960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err="1" smtClean="0"/>
                <a:t>Cryptic</a:t>
              </a:r>
              <a:r>
                <a:rPr lang="de-DE" dirty="0" smtClean="0"/>
                <a:t> </a:t>
              </a:r>
              <a:r>
                <a:rPr lang="de-DE" dirty="0" err="1" smtClean="0"/>
                <a:t>diversification</a:t>
              </a:r>
              <a:r>
                <a:rPr lang="de-DE" dirty="0" smtClean="0"/>
                <a:t> </a:t>
              </a:r>
              <a:r>
                <a:rPr lang="de-DE" dirty="0" err="1" smtClean="0"/>
                <a:t>without</a:t>
              </a:r>
              <a:r>
                <a:rPr lang="de-DE" dirty="0" smtClean="0"/>
                <a:t> </a:t>
              </a:r>
              <a:r>
                <a:rPr lang="de-DE" dirty="0" err="1" smtClean="0"/>
                <a:t>habitat</a:t>
              </a:r>
              <a:r>
                <a:rPr lang="de-DE" dirty="0" smtClean="0"/>
                <a:t> </a:t>
              </a:r>
              <a:r>
                <a:rPr lang="de-DE" dirty="0" err="1" smtClean="0"/>
                <a:t>fragmentation</a:t>
              </a:r>
              <a:endParaRPr lang="de-DE" dirty="0" smtClean="0"/>
            </a:p>
            <a:p>
              <a:pPr algn="ctr"/>
              <a:r>
                <a:rPr lang="de-DE" dirty="0" smtClean="0"/>
                <a:t> (8 </a:t>
              </a:r>
              <a:r>
                <a:rPr lang="de-DE" dirty="0" err="1" smtClean="0"/>
                <a:t>Morphospecies</a:t>
              </a:r>
              <a:r>
                <a:rPr lang="de-DE" dirty="0" smtClean="0"/>
                <a:t>)</a:t>
              </a:r>
              <a:endParaRPr lang="fr-FR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9115629" y="4418287"/>
            <a:ext cx="2729603" cy="1206832"/>
            <a:chOff x="9121979" y="4551637"/>
            <a:chExt cx="2729603" cy="1206832"/>
          </a:xfrm>
        </p:grpSpPr>
        <p:sp>
          <p:nvSpPr>
            <p:cNvPr id="11" name="Rectangle 10"/>
            <p:cNvSpPr/>
            <p:nvPr/>
          </p:nvSpPr>
          <p:spPr>
            <a:xfrm>
              <a:off x="9179896" y="4551637"/>
              <a:ext cx="2613768" cy="12068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121979" y="4554889"/>
              <a:ext cx="272960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err="1" smtClean="0"/>
                <a:t>Cryptic</a:t>
              </a:r>
              <a:r>
                <a:rPr lang="de-DE" dirty="0" smtClean="0"/>
                <a:t> </a:t>
              </a:r>
              <a:r>
                <a:rPr lang="de-DE" dirty="0" err="1" smtClean="0"/>
                <a:t>diversification</a:t>
              </a:r>
              <a:r>
                <a:rPr lang="de-DE" dirty="0" smtClean="0"/>
                <a:t> </a:t>
              </a:r>
            </a:p>
            <a:p>
              <a:pPr algn="ctr"/>
              <a:r>
                <a:rPr lang="de-DE" dirty="0" err="1" smtClean="0"/>
                <a:t>with</a:t>
              </a:r>
              <a:r>
                <a:rPr lang="de-DE" dirty="0" smtClean="0"/>
                <a:t> </a:t>
              </a:r>
              <a:r>
                <a:rPr lang="de-DE" dirty="0" err="1" smtClean="0"/>
                <a:t>habitat</a:t>
              </a:r>
              <a:r>
                <a:rPr lang="de-DE" dirty="0" smtClean="0"/>
                <a:t> </a:t>
              </a:r>
            </a:p>
            <a:p>
              <a:pPr algn="ctr"/>
              <a:r>
                <a:rPr lang="de-DE" dirty="0" err="1" smtClean="0"/>
                <a:t>fragmentation</a:t>
              </a:r>
              <a:endParaRPr lang="de-DE" dirty="0" smtClean="0"/>
            </a:p>
            <a:p>
              <a:pPr algn="ctr"/>
              <a:r>
                <a:rPr lang="de-DE" dirty="0" smtClean="0"/>
                <a:t> (8 </a:t>
              </a:r>
              <a:r>
                <a:rPr lang="de-DE" dirty="0" err="1" smtClean="0"/>
                <a:t>Morphospecies</a:t>
              </a:r>
              <a:r>
                <a:rPr lang="de-DE" dirty="0" smtClean="0"/>
                <a:t>)</a:t>
              </a:r>
              <a:endParaRPr lang="fr-FR" dirty="0"/>
            </a:p>
          </p:txBody>
        </p:sp>
      </p:grpSp>
      <p:sp>
        <p:nvSpPr>
          <p:cNvPr id="15" name="Oval 14"/>
          <p:cNvSpPr/>
          <p:nvPr/>
        </p:nvSpPr>
        <p:spPr>
          <a:xfrm>
            <a:off x="1707693" y="2156904"/>
            <a:ext cx="107011" cy="10701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Oval 15"/>
          <p:cNvSpPr/>
          <p:nvPr/>
        </p:nvSpPr>
        <p:spPr>
          <a:xfrm>
            <a:off x="568004" y="2680361"/>
            <a:ext cx="107011" cy="10701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Oval 19"/>
          <p:cNvSpPr/>
          <p:nvPr/>
        </p:nvSpPr>
        <p:spPr>
          <a:xfrm>
            <a:off x="3646918" y="1058941"/>
            <a:ext cx="107011" cy="10701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val 20"/>
          <p:cNvSpPr/>
          <p:nvPr/>
        </p:nvSpPr>
        <p:spPr>
          <a:xfrm>
            <a:off x="3702191" y="1165952"/>
            <a:ext cx="107011" cy="10701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Oval 21"/>
          <p:cNvSpPr/>
          <p:nvPr/>
        </p:nvSpPr>
        <p:spPr>
          <a:xfrm>
            <a:off x="3700423" y="1293130"/>
            <a:ext cx="107011" cy="10701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Oval 24"/>
          <p:cNvSpPr/>
          <p:nvPr/>
        </p:nvSpPr>
        <p:spPr>
          <a:xfrm>
            <a:off x="460993" y="1390353"/>
            <a:ext cx="107011" cy="10701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Oval 25"/>
          <p:cNvSpPr/>
          <p:nvPr/>
        </p:nvSpPr>
        <p:spPr>
          <a:xfrm>
            <a:off x="786667" y="4254226"/>
            <a:ext cx="107011" cy="10701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Oval 26"/>
          <p:cNvSpPr/>
          <p:nvPr/>
        </p:nvSpPr>
        <p:spPr>
          <a:xfrm>
            <a:off x="786667" y="667359"/>
            <a:ext cx="107011" cy="10701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Oval 31"/>
          <p:cNvSpPr/>
          <p:nvPr/>
        </p:nvSpPr>
        <p:spPr>
          <a:xfrm>
            <a:off x="525011" y="3999255"/>
            <a:ext cx="107011" cy="10701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8" name="Group 37"/>
          <p:cNvGrpSpPr/>
          <p:nvPr/>
        </p:nvGrpSpPr>
        <p:grpSpPr>
          <a:xfrm>
            <a:off x="349187" y="382740"/>
            <a:ext cx="11496045" cy="4969935"/>
            <a:chOff x="349187" y="382740"/>
            <a:chExt cx="11496045" cy="4969935"/>
          </a:xfrm>
        </p:grpSpPr>
        <p:grpSp>
          <p:nvGrpSpPr>
            <p:cNvPr id="4" name="Group 3"/>
            <p:cNvGrpSpPr/>
            <p:nvPr/>
          </p:nvGrpSpPr>
          <p:grpSpPr>
            <a:xfrm>
              <a:off x="9115629" y="1553488"/>
              <a:ext cx="2729603" cy="1206832"/>
              <a:chOff x="9115629" y="1439188"/>
              <a:chExt cx="2729603" cy="1206832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9173546" y="1439188"/>
                <a:ext cx="2613768" cy="12068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9115629" y="1580939"/>
                <a:ext cx="272960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dirty="0" err="1" smtClean="0"/>
                  <a:t>No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evidence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cryptic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diversification</a:t>
                </a:r>
                <a:endParaRPr lang="de-DE" dirty="0" smtClean="0"/>
              </a:p>
              <a:p>
                <a:pPr algn="ctr"/>
                <a:r>
                  <a:rPr lang="de-DE" dirty="0" smtClean="0"/>
                  <a:t> (29 </a:t>
                </a:r>
                <a:r>
                  <a:rPr lang="de-DE" dirty="0" err="1" smtClean="0"/>
                  <a:t>Morphospecies</a:t>
                </a:r>
                <a:r>
                  <a:rPr lang="de-DE" dirty="0" smtClean="0"/>
                  <a:t>)</a:t>
                </a:r>
                <a:endParaRPr lang="fr-FR" dirty="0"/>
              </a:p>
            </p:txBody>
          </p:sp>
        </p:grpSp>
        <p:sp>
          <p:nvSpPr>
            <p:cNvPr id="13" name="Oval 12"/>
            <p:cNvSpPr/>
            <p:nvPr/>
          </p:nvSpPr>
          <p:spPr>
            <a:xfrm>
              <a:off x="349187" y="517217"/>
              <a:ext cx="107011" cy="10701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Oval 17"/>
            <p:cNvSpPr/>
            <p:nvPr/>
          </p:nvSpPr>
          <p:spPr>
            <a:xfrm>
              <a:off x="1111345" y="1695239"/>
              <a:ext cx="107011" cy="10701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Oval 18"/>
            <p:cNvSpPr/>
            <p:nvPr/>
          </p:nvSpPr>
          <p:spPr>
            <a:xfrm>
              <a:off x="349187" y="382740"/>
              <a:ext cx="107011" cy="10701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Oval 22"/>
            <p:cNvSpPr/>
            <p:nvPr/>
          </p:nvSpPr>
          <p:spPr>
            <a:xfrm>
              <a:off x="1111345" y="1823002"/>
              <a:ext cx="107011" cy="10701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Oval 23"/>
            <p:cNvSpPr/>
            <p:nvPr/>
          </p:nvSpPr>
          <p:spPr>
            <a:xfrm>
              <a:off x="1057839" y="1930013"/>
              <a:ext cx="107011" cy="10701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Oval 27"/>
            <p:cNvSpPr/>
            <p:nvPr/>
          </p:nvSpPr>
          <p:spPr>
            <a:xfrm>
              <a:off x="1361314" y="4801778"/>
              <a:ext cx="107011" cy="10701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Oval 28"/>
            <p:cNvSpPr/>
            <p:nvPr/>
          </p:nvSpPr>
          <p:spPr>
            <a:xfrm>
              <a:off x="1443779" y="4914692"/>
              <a:ext cx="107011" cy="10701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Oval 29"/>
            <p:cNvSpPr/>
            <p:nvPr/>
          </p:nvSpPr>
          <p:spPr>
            <a:xfrm>
              <a:off x="1497284" y="5138653"/>
              <a:ext cx="107011" cy="10701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Oval 30"/>
            <p:cNvSpPr/>
            <p:nvPr/>
          </p:nvSpPr>
          <p:spPr>
            <a:xfrm>
              <a:off x="1497284" y="5245664"/>
              <a:ext cx="107011" cy="10701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Oval 32"/>
            <p:cNvSpPr/>
            <p:nvPr/>
          </p:nvSpPr>
          <p:spPr>
            <a:xfrm>
              <a:off x="514498" y="3700223"/>
              <a:ext cx="107011" cy="10701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Oval 33"/>
            <p:cNvSpPr/>
            <p:nvPr/>
          </p:nvSpPr>
          <p:spPr>
            <a:xfrm>
              <a:off x="514498" y="3809852"/>
              <a:ext cx="107011" cy="10701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5" name="Oval 34"/>
          <p:cNvSpPr/>
          <p:nvPr/>
        </p:nvSpPr>
        <p:spPr>
          <a:xfrm>
            <a:off x="2165984" y="4639439"/>
            <a:ext cx="107011" cy="10701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Oval 35"/>
          <p:cNvSpPr/>
          <p:nvPr/>
        </p:nvSpPr>
        <p:spPr>
          <a:xfrm>
            <a:off x="418000" y="920733"/>
            <a:ext cx="107011" cy="10701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Oval 36"/>
          <p:cNvSpPr/>
          <p:nvPr/>
        </p:nvSpPr>
        <p:spPr>
          <a:xfrm>
            <a:off x="570762" y="1551350"/>
            <a:ext cx="107011" cy="10701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602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02" y="588595"/>
            <a:ext cx="10019997" cy="5818061"/>
          </a:xfrm>
          <a:prstGeom prst="rect">
            <a:avLst/>
          </a:prstGeom>
        </p:spPr>
      </p:pic>
      <p:sp>
        <p:nvSpPr>
          <p:cNvPr id="3" name="ZoneTexte 3"/>
          <p:cNvSpPr txBox="1"/>
          <p:nvPr/>
        </p:nvSpPr>
        <p:spPr>
          <a:xfrm>
            <a:off x="0" y="-1788"/>
            <a:ext cx="4801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r>
              <a:rPr lang="de-DE" sz="3200" b="1" dirty="0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Latitudinal </a:t>
            </a:r>
            <a:r>
              <a:rPr lang="de-DE" sz="3200" b="1" dirty="0" err="1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diversity</a:t>
            </a:r>
            <a:r>
              <a:rPr lang="de-DE" sz="3200" b="1" dirty="0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 </a:t>
            </a:r>
            <a:r>
              <a:rPr lang="de-DE" sz="3200" b="1" dirty="0" err="1" smtClean="0">
                <a:solidFill>
                  <a:srgbClr val="000000"/>
                </a:solidFill>
                <a:latin typeface="Bahnschrift SemiLight SemiConde" panose="020B0502040204020203" pitchFamily="34" charset="0"/>
              </a:rPr>
              <a:t>gradient</a:t>
            </a:r>
            <a:endParaRPr lang="en-US" sz="3200" b="1" dirty="0">
              <a:solidFill>
                <a:srgbClr val="000000"/>
              </a:solidFill>
              <a:latin typeface="Bahnschrift SemiLight SemiCond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56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461</Words>
  <Application>Microsoft Office PowerPoint</Application>
  <PresentationFormat>Widescreen</PresentationFormat>
  <Paragraphs>111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Arial Narrow</vt:lpstr>
      <vt:lpstr>Bahnschrift Condensed</vt:lpstr>
      <vt:lpstr>Bahnschrift SemiBold</vt:lpstr>
      <vt:lpstr>Bahnschrift SemiCondensed</vt:lpstr>
      <vt:lpstr>Bahnschrift SemiLight SemiConde</vt:lpstr>
      <vt:lpstr>Calibri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MARUM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Frank Schmieder</dc:creator>
  <cp:lastModifiedBy>morard</cp:lastModifiedBy>
  <cp:revision>236</cp:revision>
  <dcterms:created xsi:type="dcterms:W3CDTF">2018-04-11T07:21:51Z</dcterms:created>
  <dcterms:modified xsi:type="dcterms:W3CDTF">2023-12-18T16:28:26Z</dcterms:modified>
</cp:coreProperties>
</file>